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76" r:id="rId4"/>
  </p:sldMasterIdLst>
  <p:notesMasterIdLst>
    <p:notesMasterId r:id="rId23"/>
  </p:notesMasterIdLst>
  <p:handoutMasterIdLst>
    <p:handoutMasterId r:id="rId24"/>
  </p:handoutMasterIdLst>
  <p:sldIdLst>
    <p:sldId id="257" r:id="rId5"/>
    <p:sldId id="520" r:id="rId6"/>
    <p:sldId id="534" r:id="rId7"/>
    <p:sldId id="540" r:id="rId8"/>
    <p:sldId id="538" r:id="rId9"/>
    <p:sldId id="535" r:id="rId10"/>
    <p:sldId id="533" r:id="rId11"/>
    <p:sldId id="536" r:id="rId12"/>
    <p:sldId id="541" r:id="rId13"/>
    <p:sldId id="542" r:id="rId14"/>
    <p:sldId id="537" r:id="rId15"/>
    <p:sldId id="539" r:id="rId16"/>
    <p:sldId id="523" r:id="rId17"/>
    <p:sldId id="544" r:id="rId18"/>
    <p:sldId id="526" r:id="rId19"/>
    <p:sldId id="521" r:id="rId20"/>
    <p:sldId id="543" r:id="rId21"/>
    <p:sldId id="545" r:id="rId22"/>
  </p:sldIdLst>
  <p:sldSz cx="9144000" cy="5143500" type="screen16x9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9A5B70BC-CF60-401E-9D94-49FE5885FE3E}">
          <p14:sldIdLst>
            <p14:sldId id="257"/>
          </p14:sldIdLst>
        </p14:section>
        <p14:section name="Introduction" id="{D7391034-223B-4694-B383-2D9DCEE56D40}">
          <p14:sldIdLst>
            <p14:sldId id="520"/>
            <p14:sldId id="534"/>
            <p14:sldId id="540"/>
            <p14:sldId id="538"/>
            <p14:sldId id="535"/>
            <p14:sldId id="533"/>
            <p14:sldId id="536"/>
            <p14:sldId id="541"/>
            <p14:sldId id="542"/>
            <p14:sldId id="537"/>
            <p14:sldId id="539"/>
            <p14:sldId id="523"/>
            <p14:sldId id="544"/>
            <p14:sldId id="526"/>
            <p14:sldId id="521"/>
            <p14:sldId id="543"/>
            <p14:sldId id="5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1" userDrawn="1">
          <p15:clr>
            <a:srgbClr val="A4A3A4"/>
          </p15:clr>
        </p15:guide>
        <p15:guide id="2" orient="horz" pos="137">
          <p15:clr>
            <a:srgbClr val="A4A3A4"/>
          </p15:clr>
        </p15:guide>
        <p15:guide id="3" orient="horz" pos="735">
          <p15:clr>
            <a:srgbClr val="A4A3A4"/>
          </p15:clr>
        </p15:guide>
        <p15:guide id="4" pos="456">
          <p15:clr>
            <a:srgbClr val="A4A3A4"/>
          </p15:clr>
        </p15:guide>
        <p15:guide id="5" pos="5602" userDrawn="1">
          <p15:clr>
            <a:srgbClr val="A4A3A4"/>
          </p15:clr>
        </p15:guide>
        <p15:guide id="6" pos="52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wa Czanowicki" initials="EC" lastIdx="4" clrIdx="0">
    <p:extLst>
      <p:ext uri="{19B8F6BF-5375-455C-9EA6-DF929625EA0E}">
        <p15:presenceInfo xmlns:p15="http://schemas.microsoft.com/office/powerpoint/2012/main" userId="S::eczanowicki@amcconsultants.com::6bcf7d49-7c4f-4ec9-8247-bd7c251dff14" providerId="AD"/>
      </p:ext>
    </p:extLst>
  </p:cmAuthor>
  <p:cmAuthor id="2" name="Jayson Tolley" initials="JT" lastIdx="36" clrIdx="1"/>
  <p:cmAuthor id="3" name="Laura Daly" initials="LD" lastIdx="34" clrIdx="2">
    <p:extLst>
      <p:ext uri="{19B8F6BF-5375-455C-9EA6-DF929625EA0E}">
        <p15:presenceInfo xmlns:p15="http://schemas.microsoft.com/office/powerpoint/2012/main" userId="S::ldaly@amcconsultants.com::04a768a8-793f-4d31-acc8-c782e7058b46" providerId="AD"/>
      </p:ext>
    </p:extLst>
  </p:cmAuthor>
  <p:cmAuthor id="4" name="Johnny Mercer-Royce" initials="JMR" lastIdx="41" clrIdx="3">
    <p:extLst>
      <p:ext uri="{19B8F6BF-5375-455C-9EA6-DF929625EA0E}">
        <p15:presenceInfo xmlns:p15="http://schemas.microsoft.com/office/powerpoint/2012/main" userId="S::jmercerroyce@amcconsultants.com::87f87f79-2e74-4e6b-b6a2-5f5bf1b8f2c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45E"/>
    <a:srgbClr val="FFFFFF"/>
    <a:srgbClr val="EDF0F0"/>
    <a:srgbClr val="DADADA"/>
    <a:srgbClr val="4FC4CA"/>
    <a:srgbClr val="D0EAEC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4" autoAdjust="0"/>
    <p:restoredTop sz="92000" autoAdjust="0"/>
  </p:normalViewPr>
  <p:slideViewPr>
    <p:cSldViewPr snapToGrid="0">
      <p:cViewPr varScale="1">
        <p:scale>
          <a:sx n="137" d="100"/>
          <a:sy n="137" d="100"/>
        </p:scale>
        <p:origin x="1160" y="192"/>
      </p:cViewPr>
      <p:guideLst>
        <p:guide orient="horz" pos="1121"/>
        <p:guide orient="horz" pos="137"/>
        <p:guide orient="horz" pos="735"/>
        <p:guide pos="456"/>
        <p:guide pos="5602"/>
        <p:guide pos="5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amconline-my.sharepoint.com/personal/spederick_amcconsultants_com/Documents/230411_GiffenWell_WhittleResul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amconline-my.sharepoint.com/personal/spederick_amcconsultants_com/Documents/230411_GiffenWell_WhittleResul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2231538360279"/>
          <c:y val="5.4397254152252349E-2"/>
          <c:w val="0.46737062772262028"/>
          <c:h val="0.67673039664307544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801800016673534E-2"/>
          <c:y val="0.72543545168519652"/>
          <c:w val="0.70791818507725668"/>
          <c:h val="0.189886631934281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2231538360279"/>
          <c:y val="5.4397254152252349E-2"/>
          <c:w val="0.46737062772262028"/>
          <c:h val="0.67673039664307544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801800016673534E-2"/>
          <c:y val="0.72543545168519652"/>
          <c:w val="0.70791818507725668"/>
          <c:h val="0.189886631934281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dirty="0"/>
              <a:t>Operating</a:t>
            </a:r>
            <a:r>
              <a:rPr lang="en-AU" baseline="0" dirty="0"/>
              <a:t> Cost Split</a:t>
            </a:r>
            <a:r>
              <a:rPr lang="zh-CN" altLang="en-US" baseline="0" dirty="0"/>
              <a:t>运营成本构成</a:t>
            </a:r>
            <a:endParaRPr lang="en-A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E6-4CB1-B920-99F5738AC5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E6-4CB1-B920-99F5738AC5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E6-4CB1-B920-99F5738AC58C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'Scenario 1- GW'!$L$11:$N$11</c:f>
              <c:strCache>
                <c:ptCount val="3"/>
                <c:pt idx="0">
                  <c:v>Mining</c:v>
                </c:pt>
                <c:pt idx="1">
                  <c:v>Processing</c:v>
                </c:pt>
                <c:pt idx="2">
                  <c:v>Plant to Market</c:v>
                </c:pt>
              </c:strCache>
            </c:strRef>
          </c:cat>
          <c:val>
            <c:numRef>
              <c:f>'Scenario 1- GW'!$L$77:$N$77</c:f>
              <c:numCache>
                <c:formatCode>#,##0</c:formatCode>
                <c:ptCount val="3"/>
                <c:pt idx="0">
                  <c:v>-2600.3000000000002</c:v>
                </c:pt>
                <c:pt idx="1">
                  <c:v>-3698.9</c:v>
                </c:pt>
                <c:pt idx="2">
                  <c:v>-5407.1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E6-4CB1-B920-99F5738AC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56546511426941"/>
          <c:y val="0.37376057159521725"/>
          <c:w val="0.38828374073199251"/>
          <c:h val="0.626239427513902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dirty="0"/>
              <a:t>Cashflow</a:t>
            </a:r>
            <a:r>
              <a:rPr lang="zh-CN" altLang="en-US" dirty="0"/>
              <a:t>现金流</a:t>
            </a:r>
            <a:endParaRPr lang="en-A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Undiscounted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Concept_Schedule!$C$9:$C$30</c:f>
              <c:numCache>
                <c:formatCode>General</c:formatCode>
                <c:ptCount val="2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</c:numCache>
            </c:numRef>
          </c:xVal>
          <c:yVal>
            <c:numRef>
              <c:f>Concept_Schedule!$P$9:$P$30</c:f>
              <c:numCache>
                <c:formatCode>_(* #,##0.00_);_(* \(#,##0.00\);_(* "-"??_);_(@_)</c:formatCode>
                <c:ptCount val="22"/>
                <c:pt idx="0" formatCode="_-* #,##0_-;\-* #,##0_-;_-* &quot;-&quot;??_-;_-@_-">
                  <c:v>-1800</c:v>
                </c:pt>
                <c:pt idx="1">
                  <c:v>-1778.5577579092867</c:v>
                </c:pt>
                <c:pt idx="2">
                  <c:v>-1305.458751290832</c:v>
                </c:pt>
                <c:pt idx="3">
                  <c:v>-843.73606940426566</c:v>
                </c:pt>
                <c:pt idx="4">
                  <c:v>-413.54580449284299</c:v>
                </c:pt>
                <c:pt idx="5">
                  <c:v>-4.4295776894085748</c:v>
                </c:pt>
                <c:pt idx="6">
                  <c:v>382.82889552702215</c:v>
                </c:pt>
                <c:pt idx="7">
                  <c:v>753.63671269850431</c:v>
                </c:pt>
                <c:pt idx="8">
                  <c:v>1174.6987145574453</c:v>
                </c:pt>
                <c:pt idx="9">
                  <c:v>1570.6357960735145</c:v>
                </c:pt>
                <c:pt idx="10">
                  <c:v>1979.3928369892224</c:v>
                </c:pt>
                <c:pt idx="11">
                  <c:v>2403.2902855986399</c:v>
                </c:pt>
                <c:pt idx="12">
                  <c:v>2833.6258648949711</c:v>
                </c:pt>
                <c:pt idx="13">
                  <c:v>3251.0812275649241</c:v>
                </c:pt>
                <c:pt idx="14">
                  <c:v>3655.7275071610402</c:v>
                </c:pt>
                <c:pt idx="15">
                  <c:v>3931.1442234832743</c:v>
                </c:pt>
                <c:pt idx="16">
                  <c:v>3932.0163320691886</c:v>
                </c:pt>
                <c:pt idx="17">
                  <c:v>4055.4100412006292</c:v>
                </c:pt>
                <c:pt idx="18">
                  <c:v>4442.434576039971</c:v>
                </c:pt>
                <c:pt idx="19">
                  <c:v>4881.7308375834828</c:v>
                </c:pt>
                <c:pt idx="20">
                  <c:v>5347.4750146471906</c:v>
                </c:pt>
                <c:pt idx="21">
                  <c:v>5582.0323224630338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A7-4BA9-B334-8D9B477FD49B}"/>
            </c:ext>
          </c:extLst>
        </c:ser>
        <c:ser>
          <c:idx val="1"/>
          <c:order val="1"/>
          <c:tx>
            <c:v>Discounted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Concept_Schedule!$C$9:$C$30</c:f>
              <c:numCache>
                <c:formatCode>General</c:formatCode>
                <c:ptCount val="2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</c:numCache>
            </c:numRef>
          </c:xVal>
          <c:yVal>
            <c:numRef>
              <c:f>Concept_Schedule!$R$9:$R$30</c:f>
              <c:numCache>
                <c:formatCode>_(* #,##0.00_);_(* \(#,##0.00\);_(* "-"??_);_(@_)</c:formatCode>
                <c:ptCount val="22"/>
                <c:pt idx="0" formatCode="_-* #,##0_-;\-* #,##0_-;_-* &quot;-&quot;??_-;_-@_-">
                  <c:v>-1800</c:v>
                </c:pt>
                <c:pt idx="1">
                  <c:v>-1779.9605214105484</c:v>
                </c:pt>
                <c:pt idx="2">
                  <c:v>-1366.7375267224054</c:v>
                </c:pt>
                <c:pt idx="3">
                  <c:v>-989.83428178605118</c:v>
                </c:pt>
                <c:pt idx="4">
                  <c:v>-661.64418841567033</c:v>
                </c:pt>
                <c:pt idx="5">
                  <c:v>-369.94997290231566</c:v>
                </c:pt>
                <c:pt idx="6">
                  <c:v>-111.90330066749186</c:v>
                </c:pt>
                <c:pt idx="7">
                  <c:v>119.01717176483731</c:v>
                </c:pt>
                <c:pt idx="8">
                  <c:v>364.07909043312202</c:v>
                </c:pt>
                <c:pt idx="9">
                  <c:v>579.44262901000241</c:v>
                </c:pt>
                <c:pt idx="10">
                  <c:v>787.23398141458438</c:v>
                </c:pt>
                <c:pt idx="11">
                  <c:v>988.62460565599588</c:v>
                </c:pt>
                <c:pt idx="12">
                  <c:v>1179.6987493503566</c:v>
                </c:pt>
                <c:pt idx="13">
                  <c:v>1352.9278834388031</c:v>
                </c:pt>
                <c:pt idx="14">
                  <c:v>1509.8566871796938</c:v>
                </c:pt>
                <c:pt idx="15">
                  <c:v>1609.6803797536566</c:v>
                </c:pt>
                <c:pt idx="16">
                  <c:v>1609.9757931047411</c:v>
                </c:pt>
                <c:pt idx="17">
                  <c:v>1649.0390813601327</c:v>
                </c:pt>
                <c:pt idx="18">
                  <c:v>1763.5456759502451</c:v>
                </c:pt>
                <c:pt idx="19">
                  <c:v>1885.0147529275353</c:v>
                </c:pt>
                <c:pt idx="20">
                  <c:v>2005.3718987307045</c:v>
                </c:pt>
                <c:pt idx="21">
                  <c:v>2062.0205581591863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4A7-4BA9-B334-8D9B477FD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2571456"/>
        <c:axId val="1082561376"/>
      </c:scatterChart>
      <c:valAx>
        <c:axId val="1082571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82561376"/>
        <c:crosses val="autoZero"/>
        <c:crossBetween val="midCat"/>
      </c:valAx>
      <c:valAx>
        <c:axId val="1082561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A$M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825714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57665-E7CF-412C-8AE8-36E3C1080128}" type="datetimeFigureOut">
              <a:rPr lang="en-AU" smtClean="0"/>
              <a:t>17/4/2023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F42E3-5347-4C66-9847-B6E8E6FEEC1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5173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4EF95-C0AD-4498-95CA-62E61392D7D4}" type="datetimeFigureOut">
              <a:rPr lang="en-AU" smtClean="0"/>
              <a:t>17/4/2023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C705A-0451-4549-8E50-B5BDB7C99A5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272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C705A-0451-4549-8E50-B5BDB7C99A5A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49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C705A-0451-4549-8E50-B5BDB7C99A5A}" type="slidenum">
              <a:rPr lang="en-AU" smtClean="0"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6599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0">
              <a:srgbClr val="FFFFFF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6" y="1440000"/>
            <a:ext cx="7920000" cy="720000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accent1"/>
                </a:solidFill>
                <a:latin typeface="Century Gothic" panose="020B050202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heading</a:t>
            </a:r>
            <a:br>
              <a:rPr lang="en-US" dirty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6" y="2340000"/>
            <a:ext cx="7920000" cy="7200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3200" b="1">
                <a:solidFill>
                  <a:schemeClr val="tx1"/>
                </a:solidFill>
                <a:latin typeface="Century Gothic" panose="020B0502020202020204" pitchFamily="34" charset="0"/>
                <a:cs typeface="Arial" pitchFamily="34" charset="0"/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Speaker’s Name or Subheading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40006" y="3600000"/>
            <a:ext cx="7920000" cy="1080000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latin typeface="Share Tech Mono" panose="020B0509050000020004" pitchFamily="49" charset="0"/>
                <a:cs typeface="Arial" pitchFamily="34" charset="0"/>
              </a:defRPr>
            </a:lvl1pPr>
            <a:lvl2pPr marL="457176" indent="0">
              <a:buNone/>
              <a:defRPr sz="1400">
                <a:latin typeface="Arial" pitchFamily="34" charset="0"/>
                <a:cs typeface="Arial" pitchFamily="34" charset="0"/>
              </a:defRPr>
            </a:lvl2pPr>
            <a:lvl3pPr marL="914353" indent="0">
              <a:buNone/>
              <a:defRPr sz="1400">
                <a:latin typeface="Arial" pitchFamily="34" charset="0"/>
                <a:cs typeface="Arial" pitchFamily="34" charset="0"/>
              </a:defRPr>
            </a:lvl3pPr>
            <a:lvl4pPr marL="1371529" indent="0">
              <a:buNone/>
              <a:defRPr sz="1400">
                <a:latin typeface="Arial" pitchFamily="34" charset="0"/>
                <a:cs typeface="Arial" pitchFamily="34" charset="0"/>
              </a:defRPr>
            </a:lvl4pPr>
            <a:lvl5pPr marL="1828706" indent="0">
              <a:buNone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Day Month Year</a:t>
            </a:r>
          </a:p>
          <a:p>
            <a:pPr lvl="0"/>
            <a:r>
              <a:rPr lang="en-US" dirty="0"/>
              <a:t>Job number</a:t>
            </a:r>
            <a:endParaRPr lang="en-AU" dirty="0"/>
          </a:p>
        </p:txBody>
      </p:sp>
      <p:pic>
        <p:nvPicPr>
          <p:cNvPr id="10" name="Picture 9" descr="A picture containing animal, monitor, screen, television&#10;&#10;Description automatically generated">
            <a:extLst>
              <a:ext uri="{FF2B5EF4-FFF2-40B4-BE49-F238E27FC236}">
                <a16:creationId xmlns:a16="http://schemas.microsoft.com/office/drawing/2014/main" id="{467C228F-FA69-4CE0-8876-98736EDD5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5971" r="33407" b="9012"/>
          <a:stretch/>
        </p:blipFill>
        <p:spPr>
          <a:xfrm>
            <a:off x="6693693" y="1027940"/>
            <a:ext cx="1664494" cy="3344120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BBF554-85CB-4DAD-A012-7BED6DCCE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488"/>
            <a:ext cx="1545336" cy="5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4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&amp; numbered list">
    <p:bg>
      <p:bgPr>
        <a:gradFill>
          <a:gsLst>
            <a:gs pos="0">
              <a:srgbClr val="FFFFFF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1515070"/>
            <a:ext cx="7920000" cy="3240000"/>
          </a:xfrm>
        </p:spPr>
        <p:txBody>
          <a:bodyPr>
            <a:normAutofit/>
          </a:bodyPr>
          <a:lstStyle>
            <a:lvl1pPr marL="457200" indent="-457200">
              <a:spcAft>
                <a:spcPts val="1406"/>
              </a:spcAft>
              <a:buClrTx/>
              <a:buFont typeface="+mj-lt"/>
              <a:buAutoNum type="arabicPeriod"/>
              <a:defRPr sz="2200"/>
            </a:lvl1pPr>
            <a:lvl2pPr marL="457176" indent="0">
              <a:buNone/>
              <a:defRPr sz="1000"/>
            </a:lvl2pPr>
            <a:lvl3pPr marL="914353" indent="0">
              <a:buNone/>
              <a:defRPr sz="1000"/>
            </a:lvl3pPr>
            <a:lvl4pPr marL="1371529" indent="0">
              <a:buNone/>
              <a:defRPr sz="1000"/>
            </a:lvl4pPr>
            <a:lvl5pPr marL="1828706" indent="0">
              <a:buNone/>
              <a:defRPr sz="1000"/>
            </a:lvl5pPr>
          </a:lstStyle>
          <a:p>
            <a:pPr lvl="0"/>
            <a:r>
              <a:rPr lang="en-US" dirty="0"/>
              <a:t>Key points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1011070"/>
            <a:ext cx="7920000" cy="504000"/>
          </a:xfrm>
        </p:spPr>
        <p:txBody>
          <a:bodyPr vert="horz" lIns="91435" tIns="45718" rIns="91435" bIns="45718" rtlCol="0">
            <a:noAutofit/>
          </a:bodyPr>
          <a:lstStyle>
            <a:lvl1pPr>
              <a:defRPr lang="en-AU" b="0" dirty="0"/>
            </a:lvl1pPr>
          </a:lstStyle>
          <a:p>
            <a:pPr marL="0" lvl="0" indent="0">
              <a:spcAft>
                <a:spcPts val="0"/>
              </a:spcAft>
              <a:buNone/>
            </a:pPr>
            <a:r>
              <a:rPr lang="en-US" dirty="0"/>
              <a:t>Page sub-heading</a:t>
            </a:r>
          </a:p>
          <a:p>
            <a:pPr marL="0" lvl="0" indent="0">
              <a:spcAft>
                <a:spcPts val="0"/>
              </a:spcAft>
              <a:buNone/>
            </a:pPr>
            <a:endParaRPr lang="en-AU" dirty="0"/>
          </a:p>
          <a:p>
            <a:pPr marL="0" lvl="0" indent="0">
              <a:spcAft>
                <a:spcPts val="0"/>
              </a:spcAft>
              <a:buNone/>
            </a:pPr>
            <a:endParaRPr lang="en-AU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E5D8033-7ECC-4ED7-9A44-24417B8F7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0" y="4894289"/>
            <a:ext cx="217400" cy="153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747129-4720-4E50-9688-74DDA4071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17430"/>
          <a:stretch/>
        </p:blipFill>
        <p:spPr>
          <a:xfrm>
            <a:off x="0" y="0"/>
            <a:ext cx="9144000" cy="8394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E8455E5-4999-4167-90E5-09227247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5267"/>
            <a:ext cx="7920000" cy="523753"/>
          </a:xfrm>
        </p:spPr>
        <p:txBody>
          <a:bodyPr/>
          <a:lstStyle>
            <a:lvl1pPr>
              <a:defRPr sz="2600" b="0"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  <p:pic>
        <p:nvPicPr>
          <p:cNvPr id="11" name="Picture 10" descr="A picture containing animal, monitor, screen, television&#10;&#10;Description automatically generated">
            <a:extLst>
              <a:ext uri="{FF2B5EF4-FFF2-40B4-BE49-F238E27FC236}">
                <a16:creationId xmlns:a16="http://schemas.microsoft.com/office/drawing/2014/main" id="{3EC7E01C-C3A3-4AC7-B331-2DC170C76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5971" r="33407" b="9012"/>
          <a:stretch/>
        </p:blipFill>
        <p:spPr>
          <a:xfrm>
            <a:off x="230587" y="170293"/>
            <a:ext cx="260691" cy="5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5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s">
    <p:bg>
      <p:bgPr>
        <a:gradFill>
          <a:gsLst>
            <a:gs pos="0">
              <a:srgbClr val="FFFFFF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40000" y="996080"/>
            <a:ext cx="3924000" cy="3744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4572000" y="996080"/>
            <a:ext cx="3888000" cy="374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B64F2F1-FA27-4ECB-AC6C-ED493D819A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0" y="4894289"/>
            <a:ext cx="217400" cy="153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F18577-7F77-4A4C-8D65-85EFE0B42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17430"/>
          <a:stretch/>
        </p:blipFill>
        <p:spPr>
          <a:xfrm>
            <a:off x="0" y="0"/>
            <a:ext cx="9144000" cy="8394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394835C-DB2E-40CE-AAAA-B9D3C67F9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5267"/>
            <a:ext cx="7920000" cy="523753"/>
          </a:xfrm>
        </p:spPr>
        <p:txBody>
          <a:bodyPr/>
          <a:lstStyle>
            <a:lvl1pPr>
              <a:defRPr sz="2600" b="0"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  <p:pic>
        <p:nvPicPr>
          <p:cNvPr id="12" name="Picture 11" descr="A picture containing animal, monitor, screen, television&#10;&#10;Description automatically generated">
            <a:extLst>
              <a:ext uri="{FF2B5EF4-FFF2-40B4-BE49-F238E27FC236}">
                <a16:creationId xmlns:a16="http://schemas.microsoft.com/office/drawing/2014/main" id="{5E53AF90-57EA-40E6-8D99-36C452373C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5971" r="33407" b="9012"/>
          <a:stretch/>
        </p:blipFill>
        <p:spPr>
          <a:xfrm>
            <a:off x="230587" y="170293"/>
            <a:ext cx="260691" cy="5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2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s_subheading">
    <p:bg>
      <p:bgPr>
        <a:gradFill>
          <a:gsLst>
            <a:gs pos="0">
              <a:srgbClr val="FFFFFF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40000" y="1500080"/>
            <a:ext cx="3923438" cy="3240000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4572000" y="1500080"/>
            <a:ext cx="3888000" cy="3240000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996080"/>
            <a:ext cx="3923438" cy="504000"/>
          </a:xfrm>
        </p:spPr>
        <p:txBody>
          <a:bodyPr>
            <a:noAutofit/>
          </a:bodyPr>
          <a:lstStyle>
            <a:lvl1pPr marL="0" indent="0">
              <a:buNone/>
              <a:defRPr sz="2600" b="0"/>
            </a:lvl1pPr>
          </a:lstStyle>
          <a:p>
            <a:pPr lvl="0"/>
            <a:r>
              <a:rPr lang="en-US" dirty="0"/>
              <a:t>Column heading</a:t>
            </a:r>
            <a:endParaRPr lang="en-AU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996080"/>
            <a:ext cx="3888000" cy="504000"/>
          </a:xfrm>
        </p:spPr>
        <p:txBody>
          <a:bodyPr>
            <a:noAutofit/>
          </a:bodyPr>
          <a:lstStyle>
            <a:lvl1pPr marL="0" indent="0">
              <a:buNone/>
              <a:defRPr sz="2600" b="0"/>
            </a:lvl1pPr>
          </a:lstStyle>
          <a:p>
            <a:pPr lvl="0"/>
            <a:r>
              <a:rPr lang="en-US" dirty="0"/>
              <a:t>Column heading</a:t>
            </a:r>
            <a:endParaRPr lang="en-AU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D4D89F3-A4A0-41CA-A394-946E0D0956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0" y="4894289"/>
            <a:ext cx="217400" cy="1536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3071F4-1B06-4CDC-B652-E8EFE46F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17430"/>
          <a:stretch/>
        </p:blipFill>
        <p:spPr>
          <a:xfrm>
            <a:off x="0" y="0"/>
            <a:ext cx="9144000" cy="83945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0406765-FB43-408B-AE24-B0236E9B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5267"/>
            <a:ext cx="7920000" cy="523753"/>
          </a:xfrm>
        </p:spPr>
        <p:txBody>
          <a:bodyPr/>
          <a:lstStyle>
            <a:lvl1pPr>
              <a:defRPr sz="2600" b="0"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  <p:pic>
        <p:nvPicPr>
          <p:cNvPr id="14" name="Picture 13" descr="A picture containing animal, monitor, screen, television&#10;&#10;Description automatically generated">
            <a:extLst>
              <a:ext uri="{FF2B5EF4-FFF2-40B4-BE49-F238E27FC236}">
                <a16:creationId xmlns:a16="http://schemas.microsoft.com/office/drawing/2014/main" id="{3DDC8257-84D6-4BD4-A30E-D3731652B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5971" r="33407" b="9012"/>
          <a:stretch/>
        </p:blipFill>
        <p:spPr>
          <a:xfrm>
            <a:off x="230587" y="170293"/>
            <a:ext cx="260691" cy="5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78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EBDA597-7FF1-49F7-8E58-6348DA7FC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0" y="4894289"/>
            <a:ext cx="217400" cy="1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34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543BC3D-5A26-475D-A17B-5B310E54D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0" y="4894289"/>
            <a:ext cx="217400" cy="1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6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gradFill>
          <a:gsLst>
            <a:gs pos="0">
              <a:srgbClr val="FFFFFF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2769" y="2200985"/>
            <a:ext cx="7920000" cy="720000"/>
          </a:xfrm>
        </p:spPr>
        <p:txBody>
          <a:bodyPr vert="horz" lIns="91435" tIns="45718" rIns="91435" bIns="45718" rtlCol="0" anchor="t">
            <a:noAutofit/>
          </a:bodyPr>
          <a:lstStyle>
            <a:lvl1pPr>
              <a:defRPr lang="en-AU" sz="3900" b="0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EA7FAB-93ED-4860-B3C5-713248268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520" y="-343166"/>
            <a:ext cx="5088302" cy="50883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CECB91-10E0-4E72-BF18-F77AAAA5F047}"/>
              </a:ext>
            </a:extLst>
          </p:cNvPr>
          <p:cNvGrpSpPr/>
          <p:nvPr userDrawn="1"/>
        </p:nvGrpSpPr>
        <p:grpSpPr>
          <a:xfrm>
            <a:off x="-1593184" y="-343166"/>
            <a:ext cx="5362622" cy="5088302"/>
            <a:chOff x="-1593184" y="-343166"/>
            <a:chExt cx="5362622" cy="50883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224C1B-0E13-4CF6-98B3-D44C0E14E0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6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3184" y="-343166"/>
              <a:ext cx="5088302" cy="508830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4D26B1-A3EB-4191-94D2-02E90B76B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3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3352" y="-343166"/>
              <a:ext cx="5088302" cy="50883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58EAD8-03D1-4891-806B-396A12BE3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3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98696" y="-343166"/>
              <a:ext cx="5088302" cy="508830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353944-3E8A-4616-A75C-1E0D1D0299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18864" y="-343166"/>
              <a:ext cx="5088302" cy="5088302"/>
            </a:xfrm>
            <a:prstGeom prst="rect">
              <a:avLst/>
            </a:prstGeom>
          </p:spPr>
        </p:pic>
      </p:grp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8398187-F87B-4483-93B9-00E621F76B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0" y="4894289"/>
            <a:ext cx="217400" cy="1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aves">
    <p:bg>
      <p:bgPr>
        <a:gradFill>
          <a:gsLst>
            <a:gs pos="0">
              <a:srgbClr val="FFFFFF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B662B94-9DB8-43F5-9FE1-FB11C05C5A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86868" y="984686"/>
            <a:ext cx="9317736" cy="4658868"/>
          </a:xfrm>
          <a:prstGeom prst="rect">
            <a:avLst/>
          </a:prstGeom>
          <a:effectLst>
            <a:outerShdw blurRad="190500" dist="38100" dir="18900000" sx="102000" sy="102000" algn="bl" rotWithShape="0">
              <a:srgbClr val="4FC4CA">
                <a:alpha val="77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0536" y="1198700"/>
            <a:ext cx="7920000" cy="720000"/>
          </a:xfrm>
        </p:spPr>
        <p:txBody>
          <a:bodyPr anchor="t">
            <a:normAutofit/>
          </a:bodyPr>
          <a:lstStyle>
            <a:lvl1pPr algn="r">
              <a:defRPr sz="4000" b="0">
                <a:solidFill>
                  <a:schemeClr val="accent1"/>
                </a:solidFill>
                <a:latin typeface="Century Gothic" panose="020B050202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heading</a:t>
            </a:r>
            <a:br>
              <a:rPr lang="en-US" dirty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0536" y="2098700"/>
            <a:ext cx="7920000" cy="720000"/>
          </a:xfrm>
        </p:spPr>
        <p:txBody>
          <a:bodyPr>
            <a:noAutofit/>
          </a:bodyPr>
          <a:lstStyle>
            <a:lvl1pPr marL="0" indent="0" algn="r">
              <a:spcAft>
                <a:spcPts val="0"/>
              </a:spcAft>
              <a:buNone/>
              <a:defRPr sz="2400" b="0">
                <a:solidFill>
                  <a:schemeClr val="tx1"/>
                </a:solidFill>
                <a:latin typeface="Century Gothic" panose="020B0502020202020204" pitchFamily="34" charset="0"/>
                <a:cs typeface="Arial" pitchFamily="34" charset="0"/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Speaker’s Name or Subheading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40536" y="2981063"/>
            <a:ext cx="7920000" cy="1080000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latin typeface="Share Tech Mono" panose="020B0509050000020004" pitchFamily="49" charset="0"/>
                <a:cs typeface="Arial" pitchFamily="34" charset="0"/>
              </a:defRPr>
            </a:lvl1pPr>
            <a:lvl2pPr marL="457176" indent="0">
              <a:buNone/>
              <a:defRPr sz="1400">
                <a:latin typeface="Arial" pitchFamily="34" charset="0"/>
                <a:cs typeface="Arial" pitchFamily="34" charset="0"/>
              </a:defRPr>
            </a:lvl2pPr>
            <a:lvl3pPr marL="914353" indent="0">
              <a:buNone/>
              <a:defRPr sz="1400">
                <a:latin typeface="Arial" pitchFamily="34" charset="0"/>
                <a:cs typeface="Arial" pitchFamily="34" charset="0"/>
              </a:defRPr>
            </a:lvl3pPr>
            <a:lvl4pPr marL="1371529" indent="0">
              <a:buNone/>
              <a:defRPr sz="1400">
                <a:latin typeface="Arial" pitchFamily="34" charset="0"/>
                <a:cs typeface="Arial" pitchFamily="34" charset="0"/>
              </a:defRPr>
            </a:lvl4pPr>
            <a:lvl5pPr marL="1828706" indent="0">
              <a:buNone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Day Month Year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BBF554-85CB-4DAD-A012-7BED6DCCEA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488"/>
            <a:ext cx="1545336" cy="5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3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bg>
      <p:bgPr>
        <a:gradFill>
          <a:gsLst>
            <a:gs pos="0">
              <a:srgbClr val="FFFFFF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36CA2D-365B-4C48-989B-E92E99D98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17430"/>
          <a:stretch/>
        </p:blipFill>
        <p:spPr>
          <a:xfrm>
            <a:off x="0" y="0"/>
            <a:ext cx="9144000" cy="8394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950900"/>
            <a:ext cx="7920000" cy="3744000"/>
          </a:xfrm>
        </p:spPr>
        <p:txBody>
          <a:bodyPr/>
          <a:lstStyle>
            <a:lvl1pPr marL="379674" indent="-379674">
              <a:spcAft>
                <a:spcPts val="1406"/>
              </a:spcAft>
              <a:buClrTx/>
              <a:buFont typeface="+mj-lt"/>
              <a:buAutoNum type="arabicPeriod"/>
              <a:defRPr/>
            </a:lvl1pPr>
            <a:lvl2pPr marL="778633" indent="-321457">
              <a:buClrTx/>
              <a:buFont typeface="+mj-lt"/>
              <a:buAutoNum type="alphaLcPeriod"/>
              <a:defRPr>
                <a:solidFill>
                  <a:schemeClr val="tx1"/>
                </a:solidFill>
              </a:defRPr>
            </a:lvl2pPr>
            <a:lvl3pPr marL="1235811" indent="-321457">
              <a:buClrTx/>
              <a:buFont typeface="+mj-lt"/>
              <a:buAutoNum type="romanLcPeriod"/>
              <a:defRPr>
                <a:solidFill>
                  <a:schemeClr val="tx1"/>
                </a:solidFill>
              </a:defRPr>
            </a:lvl3pPr>
            <a:lvl4pPr marL="1692987" indent="-321457">
              <a:buFont typeface="+mj-lt"/>
              <a:buAutoNum type="arabicPeriod"/>
              <a:defRPr/>
            </a:lvl4pPr>
            <a:lvl5pPr marL="2150163" indent="-321457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6CC9F5B-9CDD-4186-8285-AA6609598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0" y="4894289"/>
            <a:ext cx="217400" cy="1536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9AFB8C9-9231-4D93-8A73-699D9D02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5267"/>
            <a:ext cx="7920000" cy="523753"/>
          </a:xfrm>
        </p:spPr>
        <p:txBody>
          <a:bodyPr/>
          <a:lstStyle>
            <a:lvl1pPr>
              <a:defRPr sz="2600" b="0"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  <p:pic>
        <p:nvPicPr>
          <p:cNvPr id="12" name="Picture 11" descr="A picture containing animal, monitor, screen, television&#10;&#10;Description automatically generated">
            <a:extLst>
              <a:ext uri="{FF2B5EF4-FFF2-40B4-BE49-F238E27FC236}">
                <a16:creationId xmlns:a16="http://schemas.microsoft.com/office/drawing/2014/main" id="{B7442FBD-7C50-4FE4-B0E5-6E0E41EBA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5971" r="33407" b="9012"/>
          <a:stretch/>
        </p:blipFill>
        <p:spPr>
          <a:xfrm>
            <a:off x="230587" y="170293"/>
            <a:ext cx="260691" cy="5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9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bg>
      <p:bgPr>
        <a:gradFill>
          <a:gsLst>
            <a:gs pos="0">
              <a:srgbClr val="FFFFFF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963600"/>
            <a:ext cx="7920000" cy="3744000"/>
          </a:xfrm>
        </p:spPr>
        <p:txBody>
          <a:bodyPr/>
          <a:lstStyle>
            <a:lvl1pPr marL="379674" indent="-379674"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759348" indent="-379674">
              <a:buFont typeface="Arial" panose="020B0604020202020204" pitchFamily="34" charset="0"/>
              <a:buChar char="–"/>
              <a:defRPr/>
            </a:lvl2pPr>
            <a:lvl3pPr marL="1139022" indent="-379674">
              <a:buFont typeface="Arial" panose="020B0604020202020204" pitchFamily="34" charset="0"/>
              <a:buChar char="•"/>
              <a:defRPr/>
            </a:lvl3pPr>
            <a:lvl4pPr marL="1692987" indent="-321457">
              <a:buFont typeface="+mj-lt"/>
              <a:buAutoNum type="arabicPeriod"/>
              <a:defRPr/>
            </a:lvl4pPr>
            <a:lvl5pPr marL="2150163" indent="-321457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B1EC97A-6376-40C0-9B80-C4762E84B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0" y="4894289"/>
            <a:ext cx="217400" cy="153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5C4624-811E-4318-B3FD-5743E77436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17430"/>
          <a:stretch/>
        </p:blipFill>
        <p:spPr>
          <a:xfrm>
            <a:off x="0" y="0"/>
            <a:ext cx="9144000" cy="8394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08C18B-D58C-47AC-B2DD-1A7F804AC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5267"/>
            <a:ext cx="7920000" cy="523753"/>
          </a:xfrm>
        </p:spPr>
        <p:txBody>
          <a:bodyPr/>
          <a:lstStyle>
            <a:lvl1pPr>
              <a:defRPr sz="2600" b="0"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  <p:pic>
        <p:nvPicPr>
          <p:cNvPr id="10" name="Picture 9" descr="A picture containing animal, monitor, screen, television&#10;&#10;Description automatically generated">
            <a:extLst>
              <a:ext uri="{FF2B5EF4-FFF2-40B4-BE49-F238E27FC236}">
                <a16:creationId xmlns:a16="http://schemas.microsoft.com/office/drawing/2014/main" id="{AE828007-6C7F-4413-8045-8EEFCBF33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5971" r="33407" b="9012"/>
          <a:stretch/>
        </p:blipFill>
        <p:spPr>
          <a:xfrm>
            <a:off x="230587" y="170293"/>
            <a:ext cx="260691" cy="5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hapter Divider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B0C304C-724C-4F54-B63A-3298B22B42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0" y="4894289"/>
            <a:ext cx="217400" cy="153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E231FF-3A7C-4AE8-B3E1-0B29372645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17430"/>
          <a:stretch/>
        </p:blipFill>
        <p:spPr>
          <a:xfrm>
            <a:off x="0" y="0"/>
            <a:ext cx="9144000" cy="839450"/>
          </a:xfrm>
          <a:prstGeom prst="rect">
            <a:avLst/>
          </a:prstGeom>
        </p:spPr>
      </p:pic>
      <p:pic>
        <p:nvPicPr>
          <p:cNvPr id="8" name="Picture 7" descr="A picture containing animal, monitor, screen, television&#10;&#10;Description automatically generated">
            <a:extLst>
              <a:ext uri="{FF2B5EF4-FFF2-40B4-BE49-F238E27FC236}">
                <a16:creationId xmlns:a16="http://schemas.microsoft.com/office/drawing/2014/main" id="{98CFEAD1-AEC1-417A-96A9-7A262B432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5971" r="33407" b="9012"/>
          <a:stretch/>
        </p:blipFill>
        <p:spPr>
          <a:xfrm>
            <a:off x="230587" y="170293"/>
            <a:ext cx="260691" cy="5237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AD311D-FDC4-4CF1-BE22-9B3C22AC63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4BFAFC-D5EB-48B4-9630-E678F6B0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742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Content">
    <p:bg>
      <p:bgPr>
        <a:gradFill>
          <a:gsLst>
            <a:gs pos="0">
              <a:srgbClr val="FFFFFF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950900"/>
            <a:ext cx="7920000" cy="3744000"/>
          </a:xfrm>
        </p:spPr>
        <p:txBody>
          <a:bodyPr>
            <a:normAutofit/>
          </a:bodyPr>
          <a:lstStyle>
            <a:lvl1pPr marL="0" indent="0">
              <a:spcAft>
                <a:spcPts val="1687"/>
              </a:spcAft>
              <a:buNone/>
              <a:defRPr sz="2200"/>
            </a:lvl1pPr>
            <a:lvl2pPr marL="457176" indent="0">
              <a:buNone/>
              <a:defRPr sz="1000"/>
            </a:lvl2pPr>
            <a:lvl3pPr marL="914353" indent="0">
              <a:buNone/>
              <a:defRPr sz="1000"/>
            </a:lvl3pPr>
            <a:lvl4pPr marL="1371529" indent="0">
              <a:buNone/>
              <a:defRPr sz="1000"/>
            </a:lvl4pPr>
            <a:lvl5pPr marL="1828706" indent="0">
              <a:buNone/>
              <a:defRPr sz="1000"/>
            </a:lvl5pPr>
          </a:lstStyle>
          <a:p>
            <a:pPr lvl="0"/>
            <a:r>
              <a:rPr lang="en-US" dirty="0"/>
              <a:t>Regular content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8B67201-8A47-45B6-A64D-E6E0F8126F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0" y="4894289"/>
            <a:ext cx="217400" cy="153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8B5A68-56BF-4905-9721-A0F2C9547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17430"/>
          <a:stretch/>
        </p:blipFill>
        <p:spPr>
          <a:xfrm>
            <a:off x="0" y="0"/>
            <a:ext cx="9144000" cy="8394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2C52FB3-B693-48BB-952E-8230F3D5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5267"/>
            <a:ext cx="7920000" cy="523753"/>
          </a:xfrm>
        </p:spPr>
        <p:txBody>
          <a:bodyPr/>
          <a:lstStyle>
            <a:lvl1pPr>
              <a:defRPr sz="2600" b="0"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  <p:pic>
        <p:nvPicPr>
          <p:cNvPr id="11" name="Picture 10" descr="A picture containing animal, monitor, screen, television&#10;&#10;Description automatically generated">
            <a:extLst>
              <a:ext uri="{FF2B5EF4-FFF2-40B4-BE49-F238E27FC236}">
                <a16:creationId xmlns:a16="http://schemas.microsoft.com/office/drawing/2014/main" id="{40EEE0C2-76D5-4560-B71B-24E5351DC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5971" r="33407" b="9012"/>
          <a:stretch/>
        </p:blipFill>
        <p:spPr>
          <a:xfrm>
            <a:off x="230587" y="170293"/>
            <a:ext cx="260691" cy="5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3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s">
    <p:bg>
      <p:bgPr>
        <a:gradFill>
          <a:gsLst>
            <a:gs pos="0">
              <a:srgbClr val="FFFFFF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950900"/>
            <a:ext cx="7920000" cy="3744000"/>
          </a:xfrm>
        </p:spPr>
        <p:txBody>
          <a:bodyPr>
            <a:normAutofit/>
          </a:bodyPr>
          <a:lstStyle>
            <a:lvl1pPr marL="379674" indent="-379674">
              <a:spcAft>
                <a:spcPts val="1406"/>
              </a:spcAft>
              <a:buClrTx/>
              <a:buFont typeface="+mj-lt"/>
              <a:buAutoNum type="arabicPeriod"/>
              <a:tabLst>
                <a:tab pos="254487" algn="l"/>
              </a:tabLst>
              <a:defRPr sz="2200"/>
            </a:lvl1pPr>
            <a:lvl2pPr marL="457176" indent="0">
              <a:buNone/>
              <a:defRPr sz="1000"/>
            </a:lvl2pPr>
            <a:lvl3pPr marL="914353" indent="0">
              <a:buNone/>
              <a:defRPr sz="1000"/>
            </a:lvl3pPr>
            <a:lvl4pPr marL="1371529" indent="0">
              <a:buNone/>
              <a:defRPr sz="1000"/>
            </a:lvl4pPr>
            <a:lvl5pPr marL="1828706" indent="0">
              <a:buNone/>
              <a:defRPr sz="1000"/>
            </a:lvl5pPr>
          </a:lstStyle>
          <a:p>
            <a:pPr lvl="0"/>
            <a:r>
              <a:rPr lang="en-US" dirty="0"/>
              <a:t>Key points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941DCA6-CD0F-4391-A648-2C718D24A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0" y="4894289"/>
            <a:ext cx="217400" cy="153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779BDC-E32A-437A-8BBF-0347F1E256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17430"/>
          <a:stretch/>
        </p:blipFill>
        <p:spPr>
          <a:xfrm>
            <a:off x="0" y="0"/>
            <a:ext cx="9144000" cy="8394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4D3313E-577D-4953-932E-45837775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5267"/>
            <a:ext cx="7920000" cy="523753"/>
          </a:xfrm>
        </p:spPr>
        <p:txBody>
          <a:bodyPr/>
          <a:lstStyle>
            <a:lvl1pPr>
              <a:defRPr sz="2600" b="0"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  <p:pic>
        <p:nvPicPr>
          <p:cNvPr id="11" name="Picture 10" descr="A picture containing animal, monitor, screen, television&#10;&#10;Description automatically generated">
            <a:extLst>
              <a:ext uri="{FF2B5EF4-FFF2-40B4-BE49-F238E27FC236}">
                <a16:creationId xmlns:a16="http://schemas.microsoft.com/office/drawing/2014/main" id="{5C939CB3-C7DA-4A3E-81BF-0E403B611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5971" r="33407" b="9012"/>
          <a:stretch/>
        </p:blipFill>
        <p:spPr>
          <a:xfrm>
            <a:off x="230587" y="170293"/>
            <a:ext cx="260691" cy="5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96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heading_picture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B41B4D-6ADB-424E-AD21-890B17E2D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0" y="4894289"/>
            <a:ext cx="217400" cy="153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7E4C02-E37E-4B15-BD2C-B054F74C08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17430"/>
          <a:stretch/>
        </p:blipFill>
        <p:spPr>
          <a:xfrm>
            <a:off x="0" y="0"/>
            <a:ext cx="9144000" cy="8394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34E9E9-7AE3-4DAC-A181-5E5B178E9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5267"/>
            <a:ext cx="7920000" cy="523753"/>
          </a:xfrm>
        </p:spPr>
        <p:txBody>
          <a:bodyPr/>
          <a:lstStyle>
            <a:lvl1pPr>
              <a:defRPr sz="2600" b="0"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  <p:pic>
        <p:nvPicPr>
          <p:cNvPr id="8" name="Picture 7" descr="A picture containing animal, monitor, screen, television&#10;&#10;Description automatically generated">
            <a:extLst>
              <a:ext uri="{FF2B5EF4-FFF2-40B4-BE49-F238E27FC236}">
                <a16:creationId xmlns:a16="http://schemas.microsoft.com/office/drawing/2014/main" id="{BD437B5A-E5A0-417F-A7E2-A8D636A66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5971" r="33407" b="9012"/>
          <a:stretch/>
        </p:blipFill>
        <p:spPr>
          <a:xfrm>
            <a:off x="230587" y="170293"/>
            <a:ext cx="260691" cy="5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52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&amp; bullets">
    <p:bg>
      <p:bgPr>
        <a:gradFill>
          <a:gsLst>
            <a:gs pos="0">
              <a:srgbClr val="FFFFFF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1492585"/>
            <a:ext cx="7920000" cy="3240000"/>
          </a:xfrm>
        </p:spPr>
        <p:txBody>
          <a:bodyPr>
            <a:normAutofit/>
          </a:bodyPr>
          <a:lstStyle>
            <a:lvl1pPr marL="379674" indent="-379674">
              <a:spcAft>
                <a:spcPts val="1406"/>
              </a:spcAft>
              <a:buClr>
                <a:schemeClr val="accent1"/>
              </a:buClr>
              <a:buFont typeface="Wingdings" pitchFamily="2" charset="2"/>
              <a:buChar char="§"/>
              <a:defRPr sz="2200"/>
            </a:lvl1pPr>
            <a:lvl2pPr marL="457176" indent="0">
              <a:buNone/>
              <a:defRPr sz="1000"/>
            </a:lvl2pPr>
            <a:lvl3pPr marL="914353" indent="0">
              <a:buNone/>
              <a:defRPr sz="1000"/>
            </a:lvl3pPr>
            <a:lvl4pPr marL="1371529" indent="0">
              <a:buNone/>
              <a:defRPr sz="1000"/>
            </a:lvl4pPr>
            <a:lvl5pPr marL="1828706" indent="0">
              <a:buNone/>
              <a:defRPr sz="1000"/>
            </a:lvl5pPr>
          </a:lstStyle>
          <a:p>
            <a:pPr lvl="0"/>
            <a:r>
              <a:rPr lang="en-US" dirty="0"/>
              <a:t>Key points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988585"/>
            <a:ext cx="7920000" cy="504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0"/>
            </a:lvl1pPr>
          </a:lstStyle>
          <a:p>
            <a:pPr lvl="0"/>
            <a:r>
              <a:rPr lang="en-US" dirty="0"/>
              <a:t>Page sub-heading</a:t>
            </a:r>
          </a:p>
          <a:p>
            <a:pPr lvl="0"/>
            <a:endParaRPr lang="en-AU" dirty="0"/>
          </a:p>
          <a:p>
            <a:pPr lvl="0"/>
            <a:endParaRPr lang="en-AU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227336E-25AB-485F-9351-CA1ADB3A1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0" y="4894289"/>
            <a:ext cx="217400" cy="153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5A228C-6D3D-4C50-89FB-3EB5114B1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17430"/>
          <a:stretch/>
        </p:blipFill>
        <p:spPr>
          <a:xfrm>
            <a:off x="0" y="0"/>
            <a:ext cx="9144000" cy="8394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BD6775-E7DC-4D24-9F19-A275F894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5267"/>
            <a:ext cx="7920000" cy="523753"/>
          </a:xfrm>
        </p:spPr>
        <p:txBody>
          <a:bodyPr/>
          <a:lstStyle>
            <a:lvl1pPr>
              <a:defRPr sz="2600" b="0">
                <a:solidFill>
                  <a:schemeClr val="accent1"/>
                </a:solidFill>
              </a:defRPr>
            </a:lvl1pPr>
          </a:lstStyle>
          <a:p>
            <a:endParaRPr lang="en-AU" dirty="0"/>
          </a:p>
        </p:txBody>
      </p:sp>
      <p:pic>
        <p:nvPicPr>
          <p:cNvPr id="11" name="Picture 10" descr="A picture containing animal, monitor, screen, television&#10;&#10;Description automatically generated">
            <a:extLst>
              <a:ext uri="{FF2B5EF4-FFF2-40B4-BE49-F238E27FC236}">
                <a16:creationId xmlns:a16="http://schemas.microsoft.com/office/drawing/2014/main" id="{F016295B-2048-407D-9B9D-0F0B7FEB0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5971" r="33407" b="9012"/>
          <a:stretch/>
        </p:blipFill>
        <p:spPr>
          <a:xfrm>
            <a:off x="230587" y="170293"/>
            <a:ext cx="260691" cy="5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4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7920000" cy="720000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/>
          <a:p>
            <a:r>
              <a:rPr lang="en-US" dirty="0"/>
              <a:t>Index Title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116000"/>
            <a:ext cx="7920000" cy="3744000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36000" y="4860003"/>
            <a:ext cx="2133600" cy="240893"/>
          </a:xfrm>
          <a:prstGeom prst="rect">
            <a:avLst/>
          </a:prstGeom>
        </p:spPr>
        <p:txBody>
          <a:bodyPr vert="horz" lIns="91435" tIns="45718" rIns="0" bIns="45718" rtlCol="0" anchor="ctr"/>
          <a:lstStyle>
            <a:lvl1pPr algn="r">
              <a:defRPr lang="en-AU" sz="1200" b="0" baseline="0" smtClean="0">
                <a:solidFill>
                  <a:srgbClr val="42245E"/>
                </a:solidFill>
                <a:latin typeface="Share Tech Mono" panose="020B0509050000020004" pitchFamily="49" charset="0"/>
                <a:cs typeface="Arial" pitchFamily="34" charset="0"/>
              </a:defRPr>
            </a:lvl1pPr>
          </a:lstStyle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3777" y="4866887"/>
            <a:ext cx="2176327" cy="240893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defPPr>
              <a:defRPr lang="en-US"/>
            </a:defPPr>
            <a:lvl1pPr algn="r">
              <a:defRPr sz="125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4FC4CA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t>amcconsultants.com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4FC4CA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6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2" r:id="rId2"/>
    <p:sldLayoutId id="2147483678" r:id="rId3"/>
    <p:sldLayoutId id="2147483679" r:id="rId4"/>
    <p:sldLayoutId id="2147483680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hdr="0" dt="0"/>
  <p:txStyles>
    <p:titleStyle>
      <a:lvl1pPr algn="l" defTabSz="914353" rtl="0" eaLnBrk="1" latinLnBrk="0" hangingPunct="1">
        <a:spcBef>
          <a:spcPct val="0"/>
        </a:spcBef>
        <a:buNone/>
        <a:defRPr sz="3200" b="0" kern="1200">
          <a:solidFill>
            <a:schemeClr val="accent1"/>
          </a:solidFill>
          <a:latin typeface="Century Gothic" panose="020B0502020202020204" pitchFamily="34" charset="0"/>
          <a:ea typeface="+mj-ea"/>
          <a:cs typeface="Arial" pitchFamily="34" charset="0"/>
        </a:defRPr>
      </a:lvl1pPr>
    </p:titleStyle>
    <p:bodyStyle>
      <a:lvl1pPr marL="379674" indent="-379674" algn="l" defTabSz="914353" rtl="0" eaLnBrk="1" latinLnBrk="0" hangingPunct="1">
        <a:spcBef>
          <a:spcPts val="0"/>
        </a:spcBef>
        <a:spcAft>
          <a:spcPts val="1406"/>
        </a:spcAft>
        <a:buClr>
          <a:schemeClr val="accent1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Century Gothic" panose="020B0502020202020204" pitchFamily="34" charset="0"/>
          <a:ea typeface="+mn-ea"/>
          <a:cs typeface="Arial" pitchFamily="34" charset="0"/>
        </a:defRPr>
      </a:lvl1pPr>
      <a:lvl2pPr marL="759348" indent="-379674" algn="l" defTabSz="914353" rtl="0" eaLnBrk="1" latinLnBrk="0" hangingPunct="1">
        <a:spcBef>
          <a:spcPts val="0"/>
        </a:spcBef>
        <a:spcAft>
          <a:spcPts val="1406"/>
        </a:spcAft>
        <a:buClr>
          <a:schemeClr val="accent1"/>
        </a:buClr>
        <a:buFont typeface="Arial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Arial" pitchFamily="34" charset="0"/>
        </a:defRPr>
      </a:lvl2pPr>
      <a:lvl3pPr marL="1139022" indent="-379674" algn="l" defTabSz="914353" rtl="0" eaLnBrk="1" latinLnBrk="0" hangingPunct="1">
        <a:spcBef>
          <a:spcPts val="0"/>
        </a:spcBef>
        <a:spcAft>
          <a:spcPts val="1406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Arial" pitchFamily="34" charset="0"/>
        </a:defRPr>
      </a:lvl3pPr>
      <a:lvl4pPr marL="1011251" indent="-254487" algn="l" defTabSz="914353" rtl="0" eaLnBrk="1" latinLnBrk="0" hangingPunct="1">
        <a:spcBef>
          <a:spcPts val="0"/>
        </a:spcBef>
        <a:spcAft>
          <a:spcPts val="1055"/>
        </a:spcAft>
        <a:buFont typeface="Arial" pitchFamily="34" charset="0"/>
        <a:buChar char="–"/>
        <a:defRPr sz="1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259041" indent="-247790" algn="l" defTabSz="914353" rtl="0" eaLnBrk="1" latinLnBrk="0" hangingPunct="1">
        <a:spcBef>
          <a:spcPts val="0"/>
        </a:spcBef>
        <a:spcAft>
          <a:spcPts val="1055"/>
        </a:spcAft>
        <a:buFont typeface="Arial" pitchFamily="34" charset="0"/>
        <a:buChar char="»"/>
        <a:defRPr sz="1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Excel____2.xlsx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38C5C-758E-4EBD-AFE6-36D848F7C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8925" y="910786"/>
            <a:ext cx="6095628" cy="720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3300" b="1" dirty="0"/>
              <a:t>Giffen Well – Mining Study</a:t>
            </a:r>
            <a:br>
              <a:rPr lang="en-GB" sz="3300" b="1" dirty="0"/>
            </a:br>
            <a:r>
              <a:rPr lang="en-US" altLang="zh-CN" sz="3300" b="1" dirty="0" err="1"/>
              <a:t>Giffen</a:t>
            </a:r>
            <a:r>
              <a:rPr lang="en-US" altLang="zh-CN" sz="3300" b="1" dirty="0"/>
              <a:t> Well – </a:t>
            </a:r>
            <a:r>
              <a:rPr lang="zh-CN" altLang="en-US" sz="3300" b="1" dirty="0"/>
              <a:t>采矿报告阶段</a:t>
            </a:r>
            <a:r>
              <a:rPr lang="en-AU" altLang="zh-CN" sz="3300" b="1" dirty="0"/>
              <a:t>1</a:t>
            </a:r>
            <a:endParaRPr lang="en-GB" sz="33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24161B-7BDD-4BBB-8156-A4D17F7D0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5340" y="1805425"/>
            <a:ext cx="5039213" cy="455944"/>
          </a:xfrm>
        </p:spPr>
        <p:txBody>
          <a:bodyPr/>
          <a:lstStyle/>
          <a:p>
            <a:pPr algn="l"/>
            <a:r>
              <a:rPr lang="en-GB" sz="2200" b="1" dirty="0" err="1"/>
              <a:t>Maosen</a:t>
            </a:r>
            <a:endParaRPr lang="en-GB" sz="2200" b="1" dirty="0">
              <a:highlight>
                <a:srgbClr val="FFFF00"/>
              </a:highligh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30466-44FC-457F-A992-2B024DD9F5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7119" y="2792714"/>
            <a:ext cx="2787283" cy="1080000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en-GB" sz="1800" dirty="0">
                <a:latin typeface="+mn-lt"/>
              </a:rPr>
              <a:t>AMC project</a:t>
            </a:r>
          </a:p>
          <a:p>
            <a:pPr algn="l">
              <a:spcAft>
                <a:spcPts val="600"/>
              </a:spcAft>
            </a:pPr>
            <a:r>
              <a:rPr lang="en-GB" sz="1800" dirty="0">
                <a:latin typeface="+mn-lt"/>
              </a:rPr>
              <a:t>April 2023</a:t>
            </a:r>
          </a:p>
          <a:p>
            <a:pPr algn="l">
              <a:spcAft>
                <a:spcPts val="600"/>
              </a:spcAft>
            </a:pPr>
            <a:r>
              <a:rPr lang="en-GB" sz="1800" dirty="0">
                <a:latin typeface="+mn-lt"/>
              </a:rPr>
              <a:t>2023</a:t>
            </a:r>
            <a:r>
              <a:rPr lang="zh-CN" altLang="en-US" sz="1800" dirty="0">
                <a:latin typeface="+mn-lt"/>
              </a:rPr>
              <a:t>年</a:t>
            </a:r>
            <a:r>
              <a:rPr lang="en-AU" altLang="zh-CN" sz="1800" dirty="0">
                <a:latin typeface="+mn-lt"/>
              </a:rPr>
              <a:t>4</a:t>
            </a:r>
            <a:r>
              <a:rPr lang="zh-CN" altLang="en-US" sz="1800" dirty="0">
                <a:latin typeface="+mn-lt"/>
              </a:rPr>
              <a:t>月</a:t>
            </a:r>
            <a:br>
              <a:rPr lang="en-GB" sz="1800" dirty="0">
                <a:latin typeface="+mn-lt"/>
              </a:rPr>
            </a:br>
            <a:endParaRPr lang="en-GB" sz="1800" dirty="0">
              <a:latin typeface="+mn-lt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EF1CD88-876C-4970-BF44-7F4D8A73F0E1}"/>
              </a:ext>
            </a:extLst>
          </p:cNvPr>
          <p:cNvSpPr txBox="1">
            <a:spLocks/>
          </p:cNvSpPr>
          <p:nvPr/>
        </p:nvSpPr>
        <p:spPr>
          <a:xfrm>
            <a:off x="6336000" y="4860003"/>
            <a:ext cx="2133600" cy="2408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498A012-78BE-49E5-896E-D4701C5CBE98}" type="slidenum">
              <a:rPr lang="en-AU" sz="1200" smtClean="0">
                <a:solidFill>
                  <a:srgbClr val="42245E"/>
                </a:solidFill>
                <a:latin typeface="Share Tech Mono" panose="020B0509050000020004" pitchFamily="49" charset="0"/>
                <a:cs typeface="Arial" pitchFamily="34" charset="0"/>
              </a:rPr>
              <a:pPr algn="r">
                <a:defRPr/>
              </a:pPr>
              <a:t>1</a:t>
            </a:fld>
            <a:endParaRPr lang="en-AU" sz="1200" dirty="0">
              <a:solidFill>
                <a:srgbClr val="42245E"/>
              </a:solidFill>
              <a:latin typeface="Share Tech Mono" panose="020B0509050000020004" pitchFamily="49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819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BC3431-D0FB-4D93-9350-E37058201B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999" y="996080"/>
            <a:ext cx="8166679" cy="3158320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AU" sz="1400" dirty="0">
              <a:solidFill>
                <a:srgbClr val="42245E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AU" sz="1000" dirty="0">
              <a:solidFill>
                <a:srgbClr val="42245E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assumptions continued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302921" y="1056042"/>
            <a:ext cx="8243479" cy="3019158"/>
          </a:xfrm>
          <a:prstGeom prst="rect">
            <a:avLst/>
          </a:prstGeom>
        </p:spPr>
        <p:txBody>
          <a:bodyPr vert="horz" lIns="91435" tIns="45718" rIns="91435" bIns="45718" rtlCol="0">
            <a:normAutofit lnSpcReduction="10000"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Process Plant to Market Assumptions:</a:t>
            </a:r>
            <a:r>
              <a:rPr lang="zh-CN" alt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选厂</a:t>
            </a:r>
            <a:r>
              <a:rPr lang="en-AU" altLang="zh-CN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-</a:t>
            </a:r>
            <a:r>
              <a:rPr lang="zh-CN" alt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市场假设</a:t>
            </a:r>
            <a:endParaRPr lang="en-US" sz="1400" b="1" u="sng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Iron Ore Price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。铁矿石价格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Base 62% Price	120 US$/</a:t>
            </a:r>
            <a:r>
              <a:rPr lang="en-US" sz="10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tonne</a:t>
            </a:r>
            <a:r>
              <a:rPr 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concentrate          Basis: 2023 recent spot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。铁精矿品位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62%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，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120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美元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吨精矿。价格参照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2023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现货价。</a:t>
            </a:r>
            <a:endParaRPr lang="en-US" sz="10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Additional Premium percentage above 62%      5.0 US$/</a:t>
            </a:r>
            <a:r>
              <a:rPr lang="en-US" sz="10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tonne</a:t>
            </a:r>
            <a:r>
              <a:rPr 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concentrate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。高品位铁精矿溢价</a:t>
            </a:r>
            <a:r>
              <a:rPr lang="en-US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&gt;62%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，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5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美元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吨精矿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/1%.</a:t>
            </a:r>
            <a:endParaRPr lang="en-US" sz="10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Price for 68.5%       152.5 US$/</a:t>
            </a:r>
            <a:r>
              <a:rPr lang="en-US" sz="10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tonne</a:t>
            </a:r>
            <a:r>
              <a:rPr 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concentrate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68.5%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铁精矿价格为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152.5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美元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吨精矿。</a:t>
            </a:r>
            <a:endParaRPr lang="en-US" sz="10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Exchange rate: 0.70 US$: AUD       Basis: recent. Not based on consensus.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-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美元汇率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0.7 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参照最近汇率，不是基于汇率预测或共识。</a:t>
            </a:r>
            <a:endParaRPr lang="en-US" sz="10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Assumes acceptable product with no high impurities that would be attract penalties.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假设精矿中不含有高含量杂质，没有杂质罚款。</a:t>
            </a:r>
            <a:endParaRPr lang="en-US" sz="10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79674" lvl="1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- 	A$217.8/</a:t>
            </a:r>
            <a:r>
              <a:rPr lang="en-US" sz="10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tonne</a:t>
            </a:r>
            <a:r>
              <a:rPr 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concentrate   rounding up to 220 A$/</a:t>
            </a:r>
            <a:r>
              <a:rPr lang="en-US" sz="10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tonne</a:t>
            </a:r>
            <a:r>
              <a:rPr 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concentrate. 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最后为假设价格为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217.8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吨精矿，取整为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220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澳元吨</a:t>
            </a:r>
            <a:r>
              <a:rPr lang="en-AU" altLang="zh-CN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精矿</a:t>
            </a:r>
            <a:endParaRPr lang="en-US" sz="10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91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BC3431-D0FB-4D93-9350-E37058201B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999" y="996080"/>
            <a:ext cx="8035201" cy="2985213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AU" sz="1400" dirty="0">
              <a:solidFill>
                <a:srgbClr val="42245E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AU" sz="1000" dirty="0">
              <a:solidFill>
                <a:srgbClr val="42245E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assumptions continued</a:t>
            </a:r>
            <a:r>
              <a:rPr lang="zh-CN" altLang="en-US" dirty="0"/>
              <a:t>项目假设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293321" y="895492"/>
            <a:ext cx="8166679" cy="765831"/>
          </a:xfrm>
          <a:prstGeom prst="rect">
            <a:avLst/>
          </a:prstGeom>
        </p:spPr>
        <p:txBody>
          <a:bodyPr vert="horz" lIns="91435" tIns="45718" rIns="91435" bIns="45718" rtlCol="0">
            <a:normAutofit fontScale="25000" lnSpcReduction="20000"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80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Scenarios Considered (limiting by resource category or area)</a:t>
            </a:r>
            <a:r>
              <a:rPr lang="zh-CN" altLang="en-US" sz="80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案例考量（根据资源分级或资源区域）</a:t>
            </a:r>
            <a:endParaRPr lang="en-US" sz="8000" b="1" u="sng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6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Indicated Only resource</a:t>
            </a:r>
            <a:r>
              <a:rPr lang="zh-CN" altLang="en-US" sz="6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。只开采控制资源</a:t>
            </a:r>
            <a:endParaRPr lang="en-US" sz="6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6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Indicated + Inferred Resource</a:t>
            </a:r>
            <a:r>
              <a:rPr lang="zh-CN" altLang="en-US" sz="6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。开采控制和推断资源</a:t>
            </a:r>
            <a:endParaRPr lang="en-US" sz="6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6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Indicated + Inferred + Unclassified (all </a:t>
            </a:r>
            <a:r>
              <a:rPr lang="en-US" sz="64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mineralised</a:t>
            </a:r>
            <a:r>
              <a:rPr lang="en-US" sz="6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)</a:t>
            </a:r>
            <a:r>
              <a:rPr lang="zh-CN" altLang="en-US" sz="6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。开采所有资源模型中的资源。</a:t>
            </a:r>
            <a:endParaRPr lang="en-US" sz="6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6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Eastern Banded Iron Formation Only (Indicated + Inferred)</a:t>
            </a:r>
            <a:r>
              <a:rPr lang="zh-CN" altLang="en-US" sz="6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。只开采东部控制和推断资源。</a:t>
            </a:r>
            <a:endParaRPr lang="en-AU" altLang="zh-CN" sz="6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6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3738053C-96EA-BE1B-A7D7-56F2AB253A6D}"/>
              </a:ext>
            </a:extLst>
          </p:cNvPr>
          <p:cNvSpPr txBox="1">
            <a:spLocks/>
          </p:cNvSpPr>
          <p:nvPr/>
        </p:nvSpPr>
        <p:spPr>
          <a:xfrm>
            <a:off x="302921" y="3217055"/>
            <a:ext cx="8166679" cy="2061906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6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Sensitivity Run on parameters</a:t>
            </a:r>
            <a:r>
              <a:rPr lang="zh-CN" altLang="en-US" sz="16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敏感性分析参数</a:t>
            </a:r>
            <a:endParaRPr lang="en-US" sz="1600" b="1" u="sng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Slope Angle (45, 40, 35 overall)</a:t>
            </a:r>
            <a:r>
              <a:rPr lang="zh-CN" altLang="en-US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边坡角度（</a:t>
            </a:r>
            <a:r>
              <a:rPr lang="en-AU" altLang="zh-CN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45</a:t>
            </a:r>
            <a:r>
              <a:rPr lang="zh-CN" altLang="en-US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，</a:t>
            </a:r>
            <a:r>
              <a:rPr lang="en-AU" altLang="zh-CN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40</a:t>
            </a:r>
            <a:r>
              <a:rPr lang="zh-CN" altLang="en-US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，</a:t>
            </a:r>
            <a:r>
              <a:rPr lang="en-AU" altLang="zh-CN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35</a:t>
            </a:r>
            <a:r>
              <a:rPr lang="zh-CN" altLang="en-US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）</a:t>
            </a:r>
            <a:endParaRPr lang="en-US" sz="16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Revenue (+/- 25%) </a:t>
            </a:r>
            <a:r>
              <a:rPr lang="zh-CN" altLang="en-US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收入（</a:t>
            </a:r>
            <a:r>
              <a:rPr lang="en-AU" altLang="zh-CN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+/-25%</a:t>
            </a:r>
            <a:r>
              <a:rPr lang="zh-CN" altLang="en-US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）</a:t>
            </a:r>
            <a:endParaRPr lang="en-US" sz="16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Operating costs (+ 50% /- 25%)</a:t>
            </a:r>
            <a:r>
              <a:rPr lang="zh-CN" altLang="en-US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运营成本（</a:t>
            </a:r>
            <a:r>
              <a:rPr lang="en-AU" altLang="zh-CN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+50%/-25%</a:t>
            </a:r>
            <a:r>
              <a:rPr lang="zh-CN" altLang="en-US" sz="1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）</a:t>
            </a:r>
            <a:endParaRPr lang="en-US" sz="16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4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BC3431-D0FB-4D93-9350-E37058201B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999" y="996080"/>
            <a:ext cx="8166679" cy="1089029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AU" sz="1400" dirty="0">
              <a:solidFill>
                <a:srgbClr val="42245E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AU" sz="1000" dirty="0">
              <a:solidFill>
                <a:srgbClr val="42245E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assumptions continued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300521" y="843789"/>
            <a:ext cx="8015479" cy="523754"/>
          </a:xfrm>
          <a:prstGeom prst="rect">
            <a:avLst/>
          </a:prstGeom>
        </p:spPr>
        <p:txBody>
          <a:bodyPr vert="horz" lIns="91435" tIns="45718" rIns="91435" bIns="45718" rtlCol="0">
            <a:normAutofit fontScale="25000" lnSpcReduction="20000"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56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Results</a:t>
            </a:r>
            <a:r>
              <a:rPr lang="zh-CN" altLang="en-US" sz="56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结果</a:t>
            </a:r>
            <a:endParaRPr lang="en-US" sz="56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5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Indicated Only Resource,   10% discount rate applied.</a:t>
            </a:r>
            <a:r>
              <a:rPr lang="zh-CN" altLang="en-US" sz="5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只开采控制资源，</a:t>
            </a:r>
            <a:r>
              <a:rPr lang="en-AU" altLang="zh-CN" sz="5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10%</a:t>
            </a:r>
            <a:r>
              <a:rPr lang="zh-CN" altLang="en-US" sz="56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折现率。</a:t>
            </a:r>
            <a:endParaRPr lang="en-US" sz="56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56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56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756CF921-0A5E-A21E-690C-D2AF825D6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73" y="1370928"/>
            <a:ext cx="6310485" cy="3729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0731C0-F860-159B-9D52-F7E4ABA7999A}"/>
              </a:ext>
            </a:extLst>
          </p:cNvPr>
          <p:cNvSpPr txBox="1"/>
          <p:nvPr/>
        </p:nvSpPr>
        <p:spPr>
          <a:xfrm>
            <a:off x="1222382" y="2266416"/>
            <a:ext cx="3209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运营现金流</a:t>
            </a:r>
            <a:endParaRPr lang="en-AU" altLang="zh-CN" sz="1000" dirty="0"/>
          </a:p>
          <a:p>
            <a:endParaRPr lang="en-AU" altLang="zh-CN" sz="1000" dirty="0"/>
          </a:p>
          <a:p>
            <a:r>
              <a:rPr lang="zh-CN" altLang="en-US" sz="1000" dirty="0"/>
              <a:t>不含资本投入</a:t>
            </a:r>
            <a:endParaRPr lang="en-AU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0A758-62E1-0CE7-5006-E7D322752BBF}"/>
              </a:ext>
            </a:extLst>
          </p:cNvPr>
          <p:cNvSpPr txBox="1"/>
          <p:nvPr/>
        </p:nvSpPr>
        <p:spPr>
          <a:xfrm>
            <a:off x="7242326" y="2324363"/>
            <a:ext cx="3209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采矿量</a:t>
            </a:r>
            <a:endParaRPr lang="en-AU" altLang="zh-CN" sz="1000" dirty="0"/>
          </a:p>
          <a:p>
            <a:r>
              <a:rPr lang="zh-CN" altLang="en-US" sz="1000" dirty="0"/>
              <a:t>（百万吨）</a:t>
            </a:r>
            <a:endParaRPr lang="en-AU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A1137-9253-2B5E-7BDA-70C718D9654A}"/>
              </a:ext>
            </a:extLst>
          </p:cNvPr>
          <p:cNvSpPr txBox="1"/>
          <p:nvPr/>
        </p:nvSpPr>
        <p:spPr>
          <a:xfrm>
            <a:off x="4662834" y="4420609"/>
            <a:ext cx="666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深度</a:t>
            </a:r>
            <a:endParaRPr lang="en-A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D79CF-6F17-3246-5776-978F70595F57}"/>
              </a:ext>
            </a:extLst>
          </p:cNvPr>
          <p:cNvSpPr txBox="1"/>
          <p:nvPr/>
        </p:nvSpPr>
        <p:spPr>
          <a:xfrm>
            <a:off x="2808001" y="4845784"/>
            <a:ext cx="4014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废石</a:t>
            </a:r>
            <a:endParaRPr lang="en-AU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514C2-2CD2-AB31-F24F-7A06086C076B}"/>
              </a:ext>
            </a:extLst>
          </p:cNvPr>
          <p:cNvSpPr txBox="1"/>
          <p:nvPr/>
        </p:nvSpPr>
        <p:spPr>
          <a:xfrm>
            <a:off x="3617258" y="4840511"/>
            <a:ext cx="4014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矿石</a:t>
            </a:r>
            <a:endParaRPr lang="en-AU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914DFB-B1CD-DD39-F256-DEFB47B3CB58}"/>
              </a:ext>
            </a:extLst>
          </p:cNvPr>
          <p:cNvSpPr txBox="1"/>
          <p:nvPr/>
        </p:nvSpPr>
        <p:spPr>
          <a:xfrm>
            <a:off x="4904918" y="4872727"/>
            <a:ext cx="961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未折现现金流</a:t>
            </a:r>
            <a:endParaRPr lang="en-AU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9C3AA2-8B31-74C8-C67F-6045BEE7F1C6}"/>
              </a:ext>
            </a:extLst>
          </p:cNvPr>
          <p:cNvSpPr txBox="1"/>
          <p:nvPr/>
        </p:nvSpPr>
        <p:spPr>
          <a:xfrm>
            <a:off x="5866784" y="4850614"/>
            <a:ext cx="7647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折现现金流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1478163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26400" y="4827786"/>
            <a:ext cx="2133600" cy="240893"/>
          </a:xfrm>
        </p:spPr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 of operating costs</a:t>
            </a:r>
            <a:endParaRPr lang="en-AU" dirty="0"/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57916D74-AE4E-D7FA-2218-6092A8545A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077074"/>
              </p:ext>
            </p:extLst>
          </p:nvPr>
        </p:nvGraphicFramePr>
        <p:xfrm>
          <a:off x="-1792139" y="1570502"/>
          <a:ext cx="5793613" cy="4202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F77647-8645-45F5-EDCB-1F3B91A91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96835"/>
              </p:ext>
            </p:extLst>
          </p:nvPr>
        </p:nvGraphicFramePr>
        <p:xfrm>
          <a:off x="255722" y="969285"/>
          <a:ext cx="8818536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065">
                  <a:extLst>
                    <a:ext uri="{9D8B030D-6E8A-4147-A177-3AD203B41FA5}">
                      <a16:colId xmlns:a16="http://schemas.microsoft.com/office/drawing/2014/main" val="3158055567"/>
                    </a:ext>
                  </a:extLst>
                </a:gridCol>
                <a:gridCol w="1545329">
                  <a:extLst>
                    <a:ext uri="{9D8B030D-6E8A-4147-A177-3AD203B41FA5}">
                      <a16:colId xmlns:a16="http://schemas.microsoft.com/office/drawing/2014/main" val="2632286003"/>
                    </a:ext>
                  </a:extLst>
                </a:gridCol>
                <a:gridCol w="609997">
                  <a:extLst>
                    <a:ext uri="{9D8B030D-6E8A-4147-A177-3AD203B41FA5}">
                      <a16:colId xmlns:a16="http://schemas.microsoft.com/office/drawing/2014/main" val="2107697456"/>
                    </a:ext>
                  </a:extLst>
                </a:gridCol>
                <a:gridCol w="422932">
                  <a:extLst>
                    <a:ext uri="{9D8B030D-6E8A-4147-A177-3AD203B41FA5}">
                      <a16:colId xmlns:a16="http://schemas.microsoft.com/office/drawing/2014/main" val="3277217713"/>
                    </a:ext>
                  </a:extLst>
                </a:gridCol>
                <a:gridCol w="292800">
                  <a:extLst>
                    <a:ext uri="{9D8B030D-6E8A-4147-A177-3AD203B41FA5}">
                      <a16:colId xmlns:a16="http://schemas.microsoft.com/office/drawing/2014/main" val="1220838167"/>
                    </a:ext>
                  </a:extLst>
                </a:gridCol>
                <a:gridCol w="422932">
                  <a:extLst>
                    <a:ext uri="{9D8B030D-6E8A-4147-A177-3AD203B41FA5}">
                      <a16:colId xmlns:a16="http://schemas.microsoft.com/office/drawing/2014/main" val="2343693528"/>
                    </a:ext>
                  </a:extLst>
                </a:gridCol>
                <a:gridCol w="471731">
                  <a:extLst>
                    <a:ext uri="{9D8B030D-6E8A-4147-A177-3AD203B41FA5}">
                      <a16:colId xmlns:a16="http://schemas.microsoft.com/office/drawing/2014/main" val="1322795960"/>
                    </a:ext>
                  </a:extLst>
                </a:gridCol>
                <a:gridCol w="471731">
                  <a:extLst>
                    <a:ext uri="{9D8B030D-6E8A-4147-A177-3AD203B41FA5}">
                      <a16:colId xmlns:a16="http://schemas.microsoft.com/office/drawing/2014/main" val="4213893930"/>
                    </a:ext>
                  </a:extLst>
                </a:gridCol>
                <a:gridCol w="504264">
                  <a:extLst>
                    <a:ext uri="{9D8B030D-6E8A-4147-A177-3AD203B41FA5}">
                      <a16:colId xmlns:a16="http://schemas.microsoft.com/office/drawing/2014/main" val="3790333087"/>
                    </a:ext>
                  </a:extLst>
                </a:gridCol>
                <a:gridCol w="845864">
                  <a:extLst>
                    <a:ext uri="{9D8B030D-6E8A-4147-A177-3AD203B41FA5}">
                      <a16:colId xmlns:a16="http://schemas.microsoft.com/office/drawing/2014/main" val="839463376"/>
                    </a:ext>
                  </a:extLst>
                </a:gridCol>
                <a:gridCol w="878397">
                  <a:extLst>
                    <a:ext uri="{9D8B030D-6E8A-4147-A177-3AD203B41FA5}">
                      <a16:colId xmlns:a16="http://schemas.microsoft.com/office/drawing/2014/main" val="3380852133"/>
                    </a:ext>
                  </a:extLst>
                </a:gridCol>
                <a:gridCol w="1506696">
                  <a:extLst>
                    <a:ext uri="{9D8B030D-6E8A-4147-A177-3AD203B41FA5}">
                      <a16:colId xmlns:a16="http://schemas.microsoft.com/office/drawing/2014/main" val="2595040110"/>
                    </a:ext>
                  </a:extLst>
                </a:gridCol>
                <a:gridCol w="414798">
                  <a:extLst>
                    <a:ext uri="{9D8B030D-6E8A-4147-A177-3AD203B41FA5}">
                      <a16:colId xmlns:a16="http://schemas.microsoft.com/office/drawing/2014/main" val="22204598"/>
                    </a:ext>
                  </a:extLst>
                </a:gridCol>
              </a:tblGrid>
              <a:tr h="396408">
                <a:tc>
                  <a:txBody>
                    <a:bodyPr/>
                    <a:lstStyle/>
                    <a:p>
                      <a:pPr algn="l" fontAlgn="b"/>
                      <a:r>
                        <a:rPr lang="en-AU" sz="1000" u="none" strike="noStrike" dirty="0">
                          <a:effectLst/>
                        </a:rPr>
                        <a:t>Scenario #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u="none" strike="noStrike" dirty="0">
                          <a:effectLst/>
                        </a:rPr>
                        <a:t>方案</a:t>
                      </a:r>
                      <a:r>
                        <a:rPr lang="en-AU" sz="1000" u="none" strike="noStrike" dirty="0">
                          <a:effectLst/>
                        </a:rPr>
                        <a:t> 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u="none" strike="noStrike" dirty="0">
                          <a:effectLst/>
                        </a:rPr>
                        <a:t>Slope Angle</a:t>
                      </a:r>
                      <a:r>
                        <a:rPr lang="zh-CN" altLang="en-US" sz="800" u="none" strike="noStrike" dirty="0">
                          <a:effectLst/>
                        </a:rPr>
                        <a:t>边坡角度</a:t>
                      </a:r>
                      <a:endParaRPr lang="en-A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Final Pit Floor</a:t>
                      </a:r>
                      <a:r>
                        <a:rPr lang="zh-CN" altLang="en-US" sz="1000" u="none" strike="noStrike" dirty="0">
                          <a:effectLst/>
                        </a:rPr>
                        <a:t>矿坑底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Depth</a:t>
                      </a:r>
                      <a:r>
                        <a:rPr lang="zh-CN" altLang="en-US" sz="1000" u="none" strike="noStrike" dirty="0">
                          <a:effectLst/>
                        </a:rPr>
                        <a:t>矿坑深度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Life </a:t>
                      </a:r>
                      <a:r>
                        <a:rPr lang="zh-CN" altLang="en-US" sz="1000" u="none" strike="noStrike" dirty="0">
                          <a:effectLst/>
                        </a:rPr>
                        <a:t>矿山寿命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Rock</a:t>
                      </a:r>
                      <a:r>
                        <a:rPr lang="zh-CN" altLang="en-US" sz="1000" u="none" strike="noStrike" dirty="0">
                          <a:effectLst/>
                        </a:rPr>
                        <a:t>总采矿量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Waste</a:t>
                      </a:r>
                      <a:r>
                        <a:rPr lang="zh-CN" altLang="en-US" sz="1000" u="none" strike="noStrike" dirty="0">
                          <a:effectLst/>
                        </a:rPr>
                        <a:t>废石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000" u="none" strike="noStrike">
                          <a:effectLst/>
                        </a:rPr>
                        <a:t> input to process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000" u="none" strike="noStrike" dirty="0">
                          <a:effectLst/>
                        </a:rPr>
                        <a:t>Grade input mill, Fe</a:t>
                      </a:r>
                      <a:r>
                        <a:rPr lang="zh-CN" altLang="en-US" sz="1000" u="none" strike="noStrike" dirty="0">
                          <a:effectLst/>
                        </a:rPr>
                        <a:t>原矿品味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000" u="none" strike="noStrike" dirty="0">
                          <a:effectLst/>
                        </a:rPr>
                        <a:t>Grade input mill, SiO2</a:t>
                      </a:r>
                      <a:r>
                        <a:rPr lang="zh-CN" altLang="en-US" sz="1000" u="none" strike="noStrike" dirty="0">
                          <a:effectLst/>
                        </a:rPr>
                        <a:t>二氧化硅含量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Grade input mill, Davis Tube Recovery </a:t>
                      </a:r>
                      <a:r>
                        <a:rPr lang="zh-CN" altLang="en-US" sz="1000" u="none" strike="noStrike" dirty="0">
                          <a:effectLst/>
                        </a:rPr>
                        <a:t>（</a:t>
                      </a:r>
                      <a:r>
                        <a:rPr lang="en-US" altLang="zh-CN" sz="1000" u="none" strike="noStrike" dirty="0">
                          <a:effectLst/>
                        </a:rPr>
                        <a:t>DTR</a:t>
                      </a:r>
                      <a:r>
                        <a:rPr lang="zh-CN" altLang="en-US" sz="1000" u="none" strike="noStrike" dirty="0">
                          <a:effectLst/>
                        </a:rPr>
                        <a:t>回收率</a:t>
                      </a:r>
                      <a:r>
                        <a:rPr lang="en-US" altLang="zh-CN" sz="1000" u="none" strike="noStrike" dirty="0">
                          <a:effectLst/>
                        </a:rPr>
                        <a:t>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000" u="none" strike="noStrike" dirty="0">
                          <a:effectLst/>
                        </a:rPr>
                        <a:t>Ratio</a:t>
                      </a:r>
                      <a:r>
                        <a:rPr lang="zh-CN" altLang="en-US" sz="1000" u="none" strike="noStrike" dirty="0">
                          <a:effectLst/>
                        </a:rPr>
                        <a:t>剥采比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96285432"/>
                  </a:ext>
                </a:extLst>
              </a:tr>
              <a:tr h="225231">
                <a:tc>
                  <a:txBody>
                    <a:bodyPr/>
                    <a:lstStyle/>
                    <a:p>
                      <a:pPr algn="l" fontAlgn="b"/>
                      <a:r>
                        <a:rPr lang="en-AU" sz="1000" u="none" strike="noStrike">
                          <a:effectLst/>
                        </a:rPr>
                        <a:t> 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mRL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(m)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Years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Mt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Mt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 </a:t>
                      </a:r>
                      <a:r>
                        <a:rPr lang="zh-CN" altLang="en-US" sz="1000" u="none" strike="noStrike" dirty="0">
                          <a:effectLst/>
                        </a:rPr>
                        <a:t>选矿量</a:t>
                      </a:r>
                      <a:r>
                        <a:rPr lang="en-AU" sz="1000" u="none" strike="noStrike" dirty="0">
                          <a:effectLst/>
                        </a:rPr>
                        <a:t>Mt 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%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t:t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18030656"/>
                  </a:ext>
                </a:extLst>
              </a:tr>
              <a:tr h="22523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000" u="none" strike="noStrike" dirty="0">
                          <a:effectLst/>
                        </a:rPr>
                        <a:t>Indicated Only </a:t>
                      </a:r>
                      <a:r>
                        <a:rPr lang="zh-CN" altLang="en-US" sz="1000" u="none" strike="noStrike" dirty="0">
                          <a:effectLst/>
                        </a:rPr>
                        <a:t>（仅控制资源）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u="none" strike="noStrike">
                          <a:effectLst/>
                        </a:rPr>
                        <a:t>45 all walls</a:t>
                      </a:r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-40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220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        19.0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           623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           376 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             247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32.7%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38.0%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41.1%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1.53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37966748"/>
                  </a:ext>
                </a:extLst>
              </a:tr>
              <a:tr h="22523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000" u="none" strike="noStrike" dirty="0">
                          <a:effectLst/>
                        </a:rPr>
                        <a:t>Indicated + Inferred </a:t>
                      </a:r>
                      <a:r>
                        <a:rPr lang="zh-CN" altLang="en-US" sz="1000" u="none" strike="noStrike" dirty="0">
                          <a:effectLst/>
                        </a:rPr>
                        <a:t>（控制</a:t>
                      </a:r>
                      <a:r>
                        <a:rPr lang="en-AU" altLang="zh-CN" sz="1000" u="none" strike="noStrike" dirty="0">
                          <a:effectLst/>
                        </a:rPr>
                        <a:t>+</a:t>
                      </a:r>
                      <a:r>
                        <a:rPr lang="zh-CN" altLang="en-US" sz="1000" u="none" strike="noStrike" dirty="0">
                          <a:effectLst/>
                        </a:rPr>
                        <a:t>推断资源）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u="none" strike="noStrike" dirty="0">
                          <a:effectLst/>
                        </a:rPr>
                        <a:t>45 all walls</a:t>
                      </a:r>
                      <a:endParaRPr lang="en-A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-40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220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        38.7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         1,347 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           843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             504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31.9%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38.8%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40.4%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1.67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80651935"/>
                  </a:ext>
                </a:extLst>
              </a:tr>
              <a:tr h="225231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000" u="none" strike="noStrike" dirty="0">
                          <a:effectLst/>
                        </a:rPr>
                        <a:t>Indicated + Inferred + Unclassified </a:t>
                      </a:r>
                      <a:r>
                        <a:rPr lang="zh-CN" altLang="en-US" sz="1000" u="none" strike="noStrike" dirty="0">
                          <a:effectLst/>
                        </a:rPr>
                        <a:t>（所有资源）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u="none" strike="noStrike" dirty="0">
                          <a:effectLst/>
                        </a:rPr>
                        <a:t>45 all walls</a:t>
                      </a:r>
                      <a:endParaRPr lang="en-A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-40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220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        39.3 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         1,365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           854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             511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31.8%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38.8%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40.0%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1.67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34417660"/>
                  </a:ext>
                </a:extLst>
              </a:tr>
              <a:tr h="375842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4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Eastern deposit only (</a:t>
                      </a:r>
                      <a:r>
                        <a:rPr lang="en-US" sz="1000" u="none" strike="noStrike" dirty="0" err="1">
                          <a:effectLst/>
                        </a:rPr>
                        <a:t>Indicated+Inferred</a:t>
                      </a:r>
                      <a:r>
                        <a:rPr lang="en-US" sz="1000" u="none" strike="noStrike" dirty="0">
                          <a:effectLst/>
                        </a:rPr>
                        <a:t>)</a:t>
                      </a:r>
                      <a:r>
                        <a:rPr lang="zh-CN" altLang="en-US" sz="1000" u="none" strike="noStrike" dirty="0">
                          <a:effectLst/>
                        </a:rPr>
                        <a:t>（东部推断和控制资源）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u="none" strike="noStrike" dirty="0">
                          <a:effectLst/>
                        </a:rPr>
                        <a:t>45 all walls</a:t>
                      </a:r>
                      <a:endParaRPr lang="en-A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-40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220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        29.7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         1,098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           712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             386 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32.5%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37.1%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41.3%</a:t>
                      </a:r>
                      <a:endParaRPr lang="en-A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1.85</a:t>
                      </a:r>
                      <a:endParaRPr lang="en-A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77987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0940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26400" y="4827786"/>
            <a:ext cx="2133600" cy="240893"/>
          </a:xfrm>
        </p:spPr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 of operating costs</a:t>
            </a:r>
            <a:r>
              <a:rPr lang="zh-CN" altLang="en-US" dirty="0"/>
              <a:t>各方案运营成本构成</a:t>
            </a:r>
            <a:endParaRPr lang="en-AU" dirty="0"/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57916D74-AE4E-D7FA-2218-6092A8545AED}"/>
              </a:ext>
            </a:extLst>
          </p:cNvPr>
          <p:cNvGraphicFramePr/>
          <p:nvPr/>
        </p:nvGraphicFramePr>
        <p:xfrm>
          <a:off x="-1792139" y="1570502"/>
          <a:ext cx="5793613" cy="4202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40875A7-1693-3DDF-E066-C6FBA37C34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4653840"/>
              </p:ext>
            </p:extLst>
          </p:nvPr>
        </p:nvGraphicFramePr>
        <p:xfrm>
          <a:off x="255722" y="3027358"/>
          <a:ext cx="4339525" cy="1800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A10DF23-46B8-C922-BACB-BBE98DE5C1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099450"/>
              </p:ext>
            </p:extLst>
          </p:nvPr>
        </p:nvGraphicFramePr>
        <p:xfrm>
          <a:off x="299475" y="1419225"/>
          <a:ext cx="840105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8401219" imgH="1152509" progId="Excel.Sheet.12">
                  <p:embed/>
                </p:oleObj>
              </mc:Choice>
              <mc:Fallback>
                <p:oleObj name="Worksheet" r:id="rId5" imgW="8401219" imgH="1152509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A10DF23-46B8-C922-BACB-BBE98DE5C1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9475" y="1419225"/>
                        <a:ext cx="8401050" cy="1152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F8EEB09-CD77-A014-7F3B-686E871FCD14}"/>
              </a:ext>
            </a:extLst>
          </p:cNvPr>
          <p:cNvSpPr txBox="1"/>
          <p:nvPr/>
        </p:nvSpPr>
        <p:spPr>
          <a:xfrm>
            <a:off x="299475" y="1180070"/>
            <a:ext cx="454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采矿</a:t>
            </a:r>
            <a:endParaRPr lang="en-AU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5B9EFE-5FEB-C241-9039-D3DCEE808D4D}"/>
              </a:ext>
            </a:extLst>
          </p:cNvPr>
          <p:cNvSpPr txBox="1"/>
          <p:nvPr/>
        </p:nvSpPr>
        <p:spPr>
          <a:xfrm>
            <a:off x="933788" y="1180069"/>
            <a:ext cx="454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选矿</a:t>
            </a:r>
            <a:endParaRPr lang="en-AU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618C3-1EC6-ABCC-9F82-618688AB52AA}"/>
              </a:ext>
            </a:extLst>
          </p:cNvPr>
          <p:cNvSpPr txBox="1"/>
          <p:nvPr/>
        </p:nvSpPr>
        <p:spPr>
          <a:xfrm>
            <a:off x="1567822" y="1173004"/>
            <a:ext cx="454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销售</a:t>
            </a:r>
            <a:endParaRPr lang="en-AU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03FC0-B469-E7ED-4FDC-E79F2DBCB69A}"/>
              </a:ext>
            </a:extLst>
          </p:cNvPr>
          <p:cNvSpPr txBox="1"/>
          <p:nvPr/>
        </p:nvSpPr>
        <p:spPr>
          <a:xfrm>
            <a:off x="2074728" y="1173003"/>
            <a:ext cx="454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总计</a:t>
            </a:r>
            <a:endParaRPr lang="en-AU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D97FC5-A624-3981-1B79-F70140B091F1}"/>
              </a:ext>
            </a:extLst>
          </p:cNvPr>
          <p:cNvSpPr txBox="1"/>
          <p:nvPr/>
        </p:nvSpPr>
        <p:spPr>
          <a:xfrm>
            <a:off x="2609025" y="1173002"/>
            <a:ext cx="454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收入</a:t>
            </a:r>
            <a:endParaRPr lang="en-AU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005EF-F1FE-3B79-5A59-7164777CC7E8}"/>
              </a:ext>
            </a:extLst>
          </p:cNvPr>
          <p:cNvSpPr txBox="1"/>
          <p:nvPr/>
        </p:nvSpPr>
        <p:spPr>
          <a:xfrm>
            <a:off x="3234010" y="1172543"/>
            <a:ext cx="615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现金流</a:t>
            </a:r>
            <a:endParaRPr lang="en-AU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52F442-5600-A6A7-382F-DE59B59867B6}"/>
              </a:ext>
            </a:extLst>
          </p:cNvPr>
          <p:cNvSpPr txBox="1"/>
          <p:nvPr/>
        </p:nvSpPr>
        <p:spPr>
          <a:xfrm>
            <a:off x="3947368" y="1180068"/>
            <a:ext cx="731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最佳情况</a:t>
            </a:r>
            <a:endParaRPr lang="en-AU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6956C9-749C-178C-1945-478EF5313B59}"/>
              </a:ext>
            </a:extLst>
          </p:cNvPr>
          <p:cNvSpPr txBox="1"/>
          <p:nvPr/>
        </p:nvSpPr>
        <p:spPr>
          <a:xfrm>
            <a:off x="4776096" y="1180068"/>
            <a:ext cx="731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最坏情况</a:t>
            </a:r>
            <a:endParaRPr lang="en-AU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2D09D4-82D0-8B8D-41F6-70D4364B6ED5}"/>
              </a:ext>
            </a:extLst>
          </p:cNvPr>
          <p:cNvSpPr txBox="1"/>
          <p:nvPr/>
        </p:nvSpPr>
        <p:spPr>
          <a:xfrm>
            <a:off x="5791382" y="1180068"/>
            <a:ext cx="731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基本情况</a:t>
            </a:r>
            <a:endParaRPr lang="en-AU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ED2E08-EB7C-AA70-CE29-A5A94BAE2F24}"/>
              </a:ext>
            </a:extLst>
          </p:cNvPr>
          <p:cNvSpPr txBox="1"/>
          <p:nvPr/>
        </p:nvSpPr>
        <p:spPr>
          <a:xfrm>
            <a:off x="6806669" y="1172542"/>
            <a:ext cx="731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预测情况</a:t>
            </a:r>
            <a:endParaRPr lang="en-AU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231AE-CA5D-A92A-E932-F55DEF47913C}"/>
              </a:ext>
            </a:extLst>
          </p:cNvPr>
          <p:cNvSpPr txBox="1"/>
          <p:nvPr/>
        </p:nvSpPr>
        <p:spPr>
          <a:xfrm>
            <a:off x="7761140" y="1172541"/>
            <a:ext cx="853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收益成本比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2113670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BC3431-D0FB-4D93-9350-E37058201B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999" y="996080"/>
            <a:ext cx="8166679" cy="3744000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AU" sz="1400" dirty="0">
              <a:solidFill>
                <a:srgbClr val="42245E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AU" sz="1000" dirty="0">
              <a:solidFill>
                <a:srgbClr val="42245E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5267"/>
            <a:ext cx="8352000" cy="523753"/>
          </a:xfrm>
        </p:spPr>
        <p:txBody>
          <a:bodyPr/>
          <a:lstStyle/>
          <a:p>
            <a:r>
              <a:rPr lang="en-US" dirty="0"/>
              <a:t>Final pit – Considering known Indicated Resource</a:t>
            </a:r>
            <a:r>
              <a:rPr lang="zh-CN" altLang="en-US" dirty="0"/>
              <a:t>最终露天矿坑（控制资源量）</a:t>
            </a:r>
            <a:endParaRPr lang="en-AU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8B450C3-7F42-862A-9A5D-158284E50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9" y="1276485"/>
            <a:ext cx="5342401" cy="3214419"/>
          </a:xfrm>
          <a:prstGeom prst="rect">
            <a:avLst/>
          </a:prstGeom>
        </p:spPr>
      </p:pic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D13E3667-7E29-F582-F6EF-9AC88893EAC6}"/>
              </a:ext>
            </a:extLst>
          </p:cNvPr>
          <p:cNvSpPr txBox="1">
            <a:spLocks/>
          </p:cNvSpPr>
          <p:nvPr/>
        </p:nvSpPr>
        <p:spPr>
          <a:xfrm>
            <a:off x="6235200" y="1749600"/>
            <a:ext cx="2224800" cy="2117415"/>
          </a:xfrm>
          <a:prstGeom prst="rect">
            <a:avLst/>
          </a:prstGeom>
        </p:spPr>
        <p:txBody>
          <a:bodyPr vert="horz" lIns="91435" tIns="45718" rIns="91435" bIns="45718" rtlCol="0">
            <a:normAutofit fontScale="25000" lnSpcReduction="20000"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8000" b="1" dirty="0">
                <a:solidFill>
                  <a:srgbClr val="42245E"/>
                </a:solidFill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Pit Floor follows contact between Indicated +Inferred</a:t>
            </a:r>
            <a:r>
              <a:rPr lang="zh-CN" altLang="en-US" sz="8000" b="1" dirty="0">
                <a:solidFill>
                  <a:srgbClr val="42245E"/>
                </a:solidFill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。最终矿坑深度是根据资源分级来界定</a:t>
            </a:r>
            <a:endParaRPr lang="en-US" sz="6400" b="1" dirty="0">
              <a:solidFill>
                <a:srgbClr val="42245E"/>
              </a:solidFill>
              <a:highlight>
                <a:srgbClr val="FFFF00"/>
              </a:highlight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endParaRPr lang="en-US" sz="1200" b="1" dirty="0">
              <a:solidFill>
                <a:srgbClr val="42245E"/>
              </a:solidFill>
              <a:highlight>
                <a:srgbClr val="FFFF00"/>
              </a:highlight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highlight>
                <a:srgbClr val="FFFF00"/>
              </a:highlight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1C317-2400-CF94-5CB8-870946226754}"/>
              </a:ext>
            </a:extLst>
          </p:cNvPr>
          <p:cNvSpPr txBox="1"/>
          <p:nvPr/>
        </p:nvSpPr>
        <p:spPr>
          <a:xfrm>
            <a:off x="5956852" y="4093749"/>
            <a:ext cx="2029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绿色：推断资源</a:t>
            </a:r>
            <a:endParaRPr lang="en-AU" altLang="zh-CN" dirty="0"/>
          </a:p>
          <a:p>
            <a:r>
              <a:rPr lang="zh-CN" altLang="en-US" dirty="0"/>
              <a:t>浅蓝色：控制资源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1748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BC3431-D0FB-4D93-9350-E37058201B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999" y="996080"/>
            <a:ext cx="8166679" cy="3744000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AU" sz="1400" dirty="0">
              <a:solidFill>
                <a:srgbClr val="42245E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AU" sz="1000" dirty="0">
              <a:solidFill>
                <a:srgbClr val="42245E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1</a:t>
            </a:r>
            <a:r>
              <a:rPr lang="en-US" baseline="30000" dirty="0"/>
              <a:t>st</a:t>
            </a:r>
            <a:r>
              <a:rPr lang="en-US" dirty="0"/>
              <a:t> pass concept schedule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234443" y="911515"/>
            <a:ext cx="8531114" cy="2513857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Not from actual pit design, just Whittle shell pushbacks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并非最终露天矿设计，只是矿坑优化结果。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2F50D23-A5E4-BFDD-42A9-2B9CAE49A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0" y="1212150"/>
            <a:ext cx="4943150" cy="3768299"/>
          </a:xfrm>
          <a:prstGeom prst="rect">
            <a:avLst/>
          </a:prstGeom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4B841DFF-8428-5ADE-1773-19DCD8FA2415}"/>
              </a:ext>
            </a:extLst>
          </p:cNvPr>
          <p:cNvSpPr txBox="1">
            <a:spLocks/>
          </p:cNvSpPr>
          <p:nvPr/>
        </p:nvSpPr>
        <p:spPr>
          <a:xfrm>
            <a:off x="3587167" y="3096299"/>
            <a:ext cx="912833" cy="218244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5 year</a:t>
            </a: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B7B3CA75-6B99-EA0C-B8F3-789298D7C684}"/>
              </a:ext>
            </a:extLst>
          </p:cNvPr>
          <p:cNvSpPr txBox="1">
            <a:spLocks/>
          </p:cNvSpPr>
          <p:nvPr/>
        </p:nvSpPr>
        <p:spPr>
          <a:xfrm>
            <a:off x="3710505" y="2263280"/>
            <a:ext cx="912833" cy="218244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10 year</a:t>
            </a: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076AB825-C6F3-C195-EB5E-D3E56F8F465E}"/>
              </a:ext>
            </a:extLst>
          </p:cNvPr>
          <p:cNvSpPr txBox="1">
            <a:spLocks/>
          </p:cNvSpPr>
          <p:nvPr/>
        </p:nvSpPr>
        <p:spPr>
          <a:xfrm>
            <a:off x="4679365" y="1392073"/>
            <a:ext cx="912833" cy="218244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20 year</a:t>
            </a: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561E8F-1E58-EC1A-1C64-4907FDD5EE92}"/>
              </a:ext>
            </a:extLst>
          </p:cNvPr>
          <p:cNvSpPr txBox="1"/>
          <p:nvPr/>
        </p:nvSpPr>
        <p:spPr>
          <a:xfrm>
            <a:off x="5897754" y="1522112"/>
            <a:ext cx="2464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黄色矿坑：前</a:t>
            </a:r>
            <a:r>
              <a:rPr lang="en-AU" altLang="zh-CN" dirty="0"/>
              <a:t>5</a:t>
            </a:r>
            <a:r>
              <a:rPr lang="zh-CN" altLang="en-US" dirty="0"/>
              <a:t>年绿色矿坑：</a:t>
            </a:r>
            <a:r>
              <a:rPr lang="en-AU" altLang="zh-CN" dirty="0"/>
              <a:t>5-10</a:t>
            </a:r>
            <a:r>
              <a:rPr lang="zh-CN" altLang="en-US" dirty="0"/>
              <a:t>年。</a:t>
            </a:r>
            <a:endParaRPr lang="en-AU" altLang="zh-CN" dirty="0"/>
          </a:p>
          <a:p>
            <a:r>
              <a:rPr lang="zh-CN" altLang="en-US" dirty="0"/>
              <a:t>粉色矿坑：</a:t>
            </a:r>
            <a:r>
              <a:rPr lang="en-AU" altLang="zh-CN" dirty="0"/>
              <a:t>10-20</a:t>
            </a:r>
            <a:r>
              <a:rPr lang="zh-CN" altLang="en-US" dirty="0"/>
              <a:t>年。</a:t>
            </a: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336676-0A7C-7017-7948-7194FD02AB1D}"/>
              </a:ext>
            </a:extLst>
          </p:cNvPr>
          <p:cNvSpPr txBox="1"/>
          <p:nvPr/>
        </p:nvSpPr>
        <p:spPr>
          <a:xfrm>
            <a:off x="3181461" y="4011758"/>
            <a:ext cx="2029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绿色：推断资源</a:t>
            </a:r>
            <a:endParaRPr lang="en-AU" altLang="zh-CN" dirty="0"/>
          </a:p>
          <a:p>
            <a:r>
              <a:rPr lang="zh-CN" altLang="en-US" dirty="0"/>
              <a:t>浅蓝色：控制资源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0390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BC3431-D0FB-4D93-9350-E37058201B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999" y="996080"/>
            <a:ext cx="8166679" cy="3744000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AU" sz="1400" dirty="0">
              <a:solidFill>
                <a:srgbClr val="42245E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AU" sz="1000" dirty="0">
              <a:solidFill>
                <a:srgbClr val="42245E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1</a:t>
            </a:r>
            <a:r>
              <a:rPr lang="en-US" baseline="30000" dirty="0"/>
              <a:t>st</a:t>
            </a:r>
            <a:r>
              <a:rPr lang="en-US" dirty="0"/>
              <a:t> pass concept schedule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234443" y="911516"/>
            <a:ext cx="8531114" cy="419500"/>
          </a:xfrm>
          <a:prstGeom prst="rect">
            <a:avLst/>
          </a:prstGeom>
        </p:spPr>
        <p:txBody>
          <a:bodyPr vert="horz" lIns="91435" tIns="45718" rIns="91435" bIns="45718" rtlCol="0">
            <a:normAutofit lnSpcReduction="10000"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Not from actual pit design, just Whittle shell pushbacks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并非最终露天矿设计，只是矿坑优化结果。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2822085C-FA37-CB9F-C17E-764BD975D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1" y="1331015"/>
            <a:ext cx="6368939" cy="3346519"/>
          </a:xfrm>
          <a:prstGeom prst="rect">
            <a:avLst/>
          </a:prstGeom>
        </p:spPr>
      </p:pic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9226F0B1-5DD2-83EC-6872-9CA9A03C96A1}"/>
              </a:ext>
            </a:extLst>
          </p:cNvPr>
          <p:cNvSpPr txBox="1">
            <a:spLocks/>
          </p:cNvSpPr>
          <p:nvPr/>
        </p:nvSpPr>
        <p:spPr>
          <a:xfrm>
            <a:off x="234443" y="1422252"/>
            <a:ext cx="6420278" cy="636485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600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Pre-strip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41A52E-12F8-2F25-E007-8550F51A5CE0}"/>
              </a:ext>
            </a:extLst>
          </p:cNvPr>
          <p:cNvCxnSpPr/>
          <p:nvPr/>
        </p:nvCxnSpPr>
        <p:spPr>
          <a:xfrm>
            <a:off x="943200" y="1882935"/>
            <a:ext cx="244800" cy="9992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E5BA80B-A3A9-AEDF-315A-21C108A9AEB9}"/>
              </a:ext>
            </a:extLst>
          </p:cNvPr>
          <p:cNvSpPr txBox="1"/>
          <p:nvPr/>
        </p:nvSpPr>
        <p:spPr>
          <a:xfrm>
            <a:off x="2609592" y="4312527"/>
            <a:ext cx="4014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采矿</a:t>
            </a:r>
            <a:endParaRPr lang="en-AU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B378AB-FEF5-B8D1-EE9E-9CAC16B10D95}"/>
              </a:ext>
            </a:extLst>
          </p:cNvPr>
          <p:cNvSpPr txBox="1"/>
          <p:nvPr/>
        </p:nvSpPr>
        <p:spPr>
          <a:xfrm>
            <a:off x="3364593" y="4341959"/>
            <a:ext cx="4014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选矿</a:t>
            </a:r>
            <a:endParaRPr lang="en-AU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A5188-4294-C9F6-CF5D-4D8908149C00}"/>
              </a:ext>
            </a:extLst>
          </p:cNvPr>
          <p:cNvSpPr txBox="1"/>
          <p:nvPr/>
        </p:nvSpPr>
        <p:spPr>
          <a:xfrm>
            <a:off x="4290731" y="4312527"/>
            <a:ext cx="506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剥采比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1567358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BC3431-D0FB-4D93-9350-E37058201B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999" y="996080"/>
            <a:ext cx="8166679" cy="3744000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AU" sz="1400" dirty="0">
              <a:solidFill>
                <a:srgbClr val="42245E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AU" sz="1000" dirty="0">
              <a:solidFill>
                <a:srgbClr val="42245E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1</a:t>
            </a:r>
            <a:r>
              <a:rPr lang="en-US" baseline="30000" dirty="0"/>
              <a:t>st</a:t>
            </a:r>
            <a:r>
              <a:rPr lang="en-US" dirty="0"/>
              <a:t> pass concept schedule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234443" y="911515"/>
            <a:ext cx="8531114" cy="636485"/>
          </a:xfrm>
          <a:prstGeom prst="rect">
            <a:avLst/>
          </a:prstGeom>
        </p:spPr>
        <p:txBody>
          <a:bodyPr vert="horz" lIns="91435" tIns="45718" rIns="91435" bIns="45718" rtlCol="0">
            <a:normAutofit fontScale="92500" lnSpcReduction="10000"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Not from actual pit design, just Whittle shell pushbacks,10% disc rate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并非最终露天矿设计，只是矿坑优化结果。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10%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折现率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A9DAE12-9A20-6F9A-6D53-507DC212B8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438884"/>
              </p:ext>
            </p:extLst>
          </p:nvPr>
        </p:nvGraphicFramePr>
        <p:xfrm>
          <a:off x="378443" y="1368001"/>
          <a:ext cx="7843957" cy="3518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63C21C07-686D-51D9-280D-B08B263F0979}"/>
              </a:ext>
            </a:extLst>
          </p:cNvPr>
          <p:cNvSpPr txBox="1">
            <a:spLocks/>
          </p:cNvSpPr>
          <p:nvPr/>
        </p:nvSpPr>
        <p:spPr>
          <a:xfrm>
            <a:off x="417371" y="4392821"/>
            <a:ext cx="2648890" cy="347260"/>
          </a:xfrm>
          <a:prstGeom prst="rect">
            <a:avLst/>
          </a:prstGeom>
        </p:spPr>
        <p:txBody>
          <a:bodyPr vert="horz" lIns="91435" tIns="45718" rIns="91435" bIns="45718" rtlCol="0">
            <a:normAutofit fontScale="62500" lnSpcReduction="20000"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Initial capital construction 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仅为预测资本投入。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FD5CCF-BE0E-1AF1-D835-687E0425541B}"/>
              </a:ext>
            </a:extLst>
          </p:cNvPr>
          <p:cNvCxnSpPr/>
          <p:nvPr/>
        </p:nvCxnSpPr>
        <p:spPr>
          <a:xfrm flipV="1">
            <a:off x="1286359" y="4029559"/>
            <a:ext cx="0" cy="32546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F6B0FAB-14CC-03CA-B806-54E66254D626}"/>
              </a:ext>
            </a:extLst>
          </p:cNvPr>
          <p:cNvSpPr txBox="1"/>
          <p:nvPr/>
        </p:nvSpPr>
        <p:spPr>
          <a:xfrm>
            <a:off x="3640422" y="4486850"/>
            <a:ext cx="5179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未折现</a:t>
            </a:r>
            <a:endParaRPr lang="en-AU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D5A08-3AB1-2A78-B817-037DF518C2A9}"/>
              </a:ext>
            </a:extLst>
          </p:cNvPr>
          <p:cNvSpPr txBox="1"/>
          <p:nvPr/>
        </p:nvSpPr>
        <p:spPr>
          <a:xfrm>
            <a:off x="4732504" y="4476876"/>
            <a:ext cx="5179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折现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144017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BC3431-D0FB-4D93-9350-E37058201B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999" y="996080"/>
            <a:ext cx="8166679" cy="3744000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AU" sz="1400" dirty="0">
              <a:solidFill>
                <a:srgbClr val="42245E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AU" sz="1000" dirty="0">
              <a:solidFill>
                <a:srgbClr val="42245E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assumptions</a:t>
            </a:r>
            <a:r>
              <a:rPr lang="zh-CN" altLang="en-US" dirty="0"/>
              <a:t>项目假设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302921" y="1056042"/>
            <a:ext cx="8166679" cy="3744000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Mining Assumptions: </a:t>
            </a:r>
            <a:r>
              <a:rPr lang="zh-CN" alt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采矿假设</a:t>
            </a:r>
            <a:endParaRPr lang="en-US" sz="1400" b="1" u="sng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A$4.0 / </a:t>
            </a:r>
            <a:r>
              <a:rPr lang="en-US" sz="14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tonne</a:t>
            </a: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rock at surface. 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地表岩土采矿成本：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Limited free dig at surface, some clay majority of mined material will require blasting. 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地表只有有限的自然采掘岩土，其他大部分黏土构成的岩土需要钻孔与爆破。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A$0.05 increase in cost per 10m of depth. 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每往下开采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10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米，采矿成本增加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0.05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Mining recovery: 97% (3% ore lost into waste stream), similar to other magnetite</a:t>
            </a:r>
            <a:r>
              <a:rPr lang="en-AU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.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采矿回收率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97%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（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3%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的矿石将会进入废料中），该数据参照了其他相似的磁铁矿项目。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Mining dilution: 3%  (waste into ore stream). 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采矿贫化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3%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（废石进入矿堆）。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55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Mining Fleet</a:t>
            </a:r>
            <a:r>
              <a:rPr lang="zh-CN" altLang="en-US" dirty="0"/>
              <a:t>采矿设备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244254" y="963883"/>
            <a:ext cx="4003745" cy="2751317"/>
          </a:xfrm>
          <a:prstGeom prst="rect">
            <a:avLst/>
          </a:prstGeom>
        </p:spPr>
        <p:txBody>
          <a:bodyPr vert="horz" lIns="91435" tIns="45718" rIns="91435" bIns="45718" rtlCol="0">
            <a:normAutofit fontScale="32500" lnSpcReduction="20000"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Mining Fleet:</a:t>
            </a:r>
            <a:r>
              <a:rPr lang="zh-CN" altLang="en-US" sz="3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采矿设备</a:t>
            </a:r>
            <a:endParaRPr lang="en-US" sz="3400" b="1" u="sng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Primary Loading Unit:</a:t>
            </a:r>
            <a:r>
              <a:rPr lang="zh-CN" alt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主要装载设备</a:t>
            </a:r>
            <a:endParaRPr lang="en-US" sz="3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-250 t to 300 t class excavator (can be in backhoe or face shovel configuration)</a:t>
            </a:r>
            <a:r>
              <a:rPr lang="zh-CN" alt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</a:t>
            </a:r>
            <a:r>
              <a:rPr 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250-300</a:t>
            </a:r>
            <a:r>
              <a:rPr lang="en-US" altLang="zh-CN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</a:t>
            </a:r>
            <a:r>
              <a:rPr lang="zh-CN" alt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级别的挖掘机 （可以是反铲或正铲挖掘机）</a:t>
            </a:r>
            <a:endParaRPr lang="en-US" sz="3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- 12 to 15m3 bucket (noting high density of iron ore)</a:t>
            </a:r>
            <a:r>
              <a:rPr lang="zh-CN" alt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</a:t>
            </a:r>
            <a:r>
              <a:rPr lang="en-AU" altLang="zh-CN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12-15</a:t>
            </a:r>
            <a:r>
              <a:rPr lang="zh-CN" alt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立方米的铲（铁矿石密度大）</a:t>
            </a:r>
            <a:endParaRPr lang="en-US" sz="3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  <a:buFontTx/>
              <a:buChar char="-"/>
            </a:pPr>
            <a:r>
              <a:rPr 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Estimated 3 units (2 for ore, 1 for waste)</a:t>
            </a:r>
            <a:r>
              <a:rPr lang="zh-CN" alt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。预计需要</a:t>
            </a:r>
            <a:r>
              <a:rPr lang="en-AU" altLang="zh-CN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zh-CN" alt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台装载挖掘机</a:t>
            </a:r>
            <a:endParaRPr lang="en-US" sz="3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  <a:buFontTx/>
              <a:buChar char="-"/>
            </a:pPr>
            <a:r>
              <a:rPr 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Bench height:  5-6m</a:t>
            </a:r>
            <a:r>
              <a:rPr lang="zh-CN" altLang="en-US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。单次阶梯开采高度 </a:t>
            </a:r>
            <a:r>
              <a:rPr lang="en-AU" altLang="zh-CN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5-6</a:t>
            </a:r>
            <a:r>
              <a:rPr lang="en-US" altLang="zh-CN" sz="3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m.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pic>
        <p:nvPicPr>
          <p:cNvPr id="5" name="Picture 4" descr="A bulldozer in the dirt&#10;&#10;Description automatically generated with low confidence">
            <a:extLst>
              <a:ext uri="{FF2B5EF4-FFF2-40B4-BE49-F238E27FC236}">
                <a16:creationId xmlns:a16="http://schemas.microsoft.com/office/drawing/2014/main" id="{6A55F296-A131-AFDE-499F-2F37AF1A3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0" y="1152676"/>
            <a:ext cx="4605280" cy="3453960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FAEB872-220D-0268-21CE-078A36567601}"/>
              </a:ext>
            </a:extLst>
          </p:cNvPr>
          <p:cNvSpPr txBox="1">
            <a:spLocks/>
          </p:cNvSpPr>
          <p:nvPr/>
        </p:nvSpPr>
        <p:spPr>
          <a:xfrm>
            <a:off x="4820030" y="1152676"/>
            <a:ext cx="3863618" cy="461160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42245E"/>
                </a:solidFill>
                <a:highlight>
                  <a:srgbClr val="FFFFFF"/>
                </a:highlight>
                <a:latin typeface="+mn-lt"/>
                <a:cs typeface="Times New Roman" panose="02020603050405020304" pitchFamily="18" charset="0"/>
              </a:rPr>
              <a:t>Caterpillar 6020 loading Cat 777B</a:t>
            </a: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57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Mining Fleet</a:t>
            </a:r>
            <a:r>
              <a:rPr lang="zh-CN" altLang="en-US" dirty="0"/>
              <a:t>采矿设备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244255" y="963883"/>
            <a:ext cx="2672127" cy="2569026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Mining Fleet:</a:t>
            </a:r>
            <a:r>
              <a:rPr lang="zh-CN" alt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采矿设备</a:t>
            </a:r>
            <a:endParaRPr lang="en-US" sz="1400" b="1" u="sng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Caterpillar 6030 (300 t) loading Cat 777G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</a:t>
            </a:r>
            <a:r>
              <a:rPr lang="en-US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Cat 6030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（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300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吨），装载</a:t>
            </a:r>
            <a:r>
              <a:rPr lang="en-US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Cat777G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卡车。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pic>
        <p:nvPicPr>
          <p:cNvPr id="6" name="Picture 5" descr="A picture containing outdoor, sky, truck, ground&#10;&#10;Description automatically generated">
            <a:extLst>
              <a:ext uri="{FF2B5EF4-FFF2-40B4-BE49-F238E27FC236}">
                <a16:creationId xmlns:a16="http://schemas.microsoft.com/office/drawing/2014/main" id="{F745B78C-3567-0942-EB46-E4D975E6F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01" y="1267201"/>
            <a:ext cx="5347363" cy="356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27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Mining Fleet</a:t>
            </a:r>
            <a:r>
              <a:rPr lang="zh-CN" altLang="en-US" dirty="0"/>
              <a:t>采矿设备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244255" y="963884"/>
            <a:ext cx="3046200" cy="1488372"/>
          </a:xfrm>
          <a:prstGeom prst="rect">
            <a:avLst/>
          </a:prstGeom>
        </p:spPr>
        <p:txBody>
          <a:bodyPr vert="horz" lIns="91435" tIns="45718" rIns="91435" bIns="45718" rtlCol="0">
            <a:normAutofit fontScale="77500" lnSpcReduction="20000"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Mining Fleet:</a:t>
            </a:r>
            <a:r>
              <a:rPr lang="zh-CN" alt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采矿设备</a:t>
            </a:r>
            <a:endParaRPr lang="en-US" sz="1400" b="1" u="sng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Primary Truck: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主要卡车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- Cat 777 (class), 3 pass fill or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，</a:t>
            </a:r>
            <a:r>
              <a:rPr lang="en-US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Cat777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卡车，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铲。或者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- Cat 785 (class), 5-6 pass fill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Cat785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卡车，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5-6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铲。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pic>
        <p:nvPicPr>
          <p:cNvPr id="4" name="Picture 3" descr="A picture containing truck, sky, outdoor, ground&#10;&#10;Description automatically generated">
            <a:extLst>
              <a:ext uri="{FF2B5EF4-FFF2-40B4-BE49-F238E27FC236}">
                <a16:creationId xmlns:a16="http://schemas.microsoft.com/office/drawing/2014/main" id="{E205E427-B12C-95BC-81AE-59DA46904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84" y="963884"/>
            <a:ext cx="4760397" cy="4137012"/>
          </a:xfrm>
          <a:prstGeom prst="rect">
            <a:avLst/>
          </a:prstGeom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D04AE95B-40CB-E1D9-25AE-8BD46E4FA73B}"/>
              </a:ext>
            </a:extLst>
          </p:cNvPr>
          <p:cNvSpPr txBox="1">
            <a:spLocks/>
          </p:cNvSpPr>
          <p:nvPr/>
        </p:nvSpPr>
        <p:spPr>
          <a:xfrm>
            <a:off x="6687844" y="1989240"/>
            <a:ext cx="1042991" cy="354527"/>
          </a:xfrm>
          <a:prstGeom prst="rect">
            <a:avLst/>
          </a:prstGeom>
        </p:spPr>
        <p:txBody>
          <a:bodyPr vert="horz" lIns="91435" tIns="45718" rIns="91435" bIns="45718" rtlCol="0">
            <a:normAutofit fontScale="85000" lnSpcReduction="20000"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Cat 777D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5DC462F1-8ACA-3439-E3FC-8C14E0DFC89A}"/>
              </a:ext>
            </a:extLst>
          </p:cNvPr>
          <p:cNvSpPr txBox="1">
            <a:spLocks/>
          </p:cNvSpPr>
          <p:nvPr/>
        </p:nvSpPr>
        <p:spPr>
          <a:xfrm>
            <a:off x="4443408" y="1811977"/>
            <a:ext cx="1042991" cy="354527"/>
          </a:xfrm>
          <a:prstGeom prst="rect">
            <a:avLst/>
          </a:prstGeom>
        </p:spPr>
        <p:txBody>
          <a:bodyPr vert="horz" lIns="91435" tIns="45718" rIns="91435" bIns="45718" rtlCol="0">
            <a:normAutofit fontScale="85000" lnSpcReduction="20000"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Cat 785C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2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BC3431-D0FB-4D93-9350-E37058201B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999" y="996080"/>
            <a:ext cx="8166679" cy="3744000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AU" sz="1400" dirty="0">
              <a:solidFill>
                <a:srgbClr val="42245E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AU" sz="1000" dirty="0">
              <a:solidFill>
                <a:srgbClr val="42245E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Geotechnical Analysis</a:t>
            </a:r>
            <a:r>
              <a:rPr lang="zh-CN" altLang="en-US" dirty="0"/>
              <a:t>岩土工程分析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302921" y="1056042"/>
            <a:ext cx="8166679" cy="747000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u="sng" dirty="0">
                <a:solidFill>
                  <a:srgbClr val="42245E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Recommendations</a:t>
            </a:r>
            <a:r>
              <a:rPr lang="zh-CN" altLang="en-US" sz="1400" b="1" u="sng" dirty="0">
                <a:solidFill>
                  <a:srgbClr val="42245E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建议</a:t>
            </a: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519DCB06-CDCB-74DB-0BEF-9B15F22E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0" y="1704926"/>
            <a:ext cx="7228816" cy="23825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37FE01-E783-7BB7-854F-74FA12662941}"/>
              </a:ext>
            </a:extLst>
          </p:cNvPr>
          <p:cNvSpPr txBox="1"/>
          <p:nvPr/>
        </p:nvSpPr>
        <p:spPr>
          <a:xfrm>
            <a:off x="6927500" y="1682710"/>
            <a:ext cx="1913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露天矿边坡设计角度建议</a:t>
            </a:r>
            <a:endParaRPr lang="en-AU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9A74D-2A1E-139A-DE31-DBC04DECB879}"/>
              </a:ext>
            </a:extLst>
          </p:cNvPr>
          <p:cNvSpPr txBox="1"/>
          <p:nvPr/>
        </p:nvSpPr>
        <p:spPr>
          <a:xfrm>
            <a:off x="2798571" y="2451926"/>
            <a:ext cx="1022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第四纪沉积物</a:t>
            </a:r>
            <a:endParaRPr lang="en-AU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B1321C-1BEE-F62A-8133-A294E8EC8000}"/>
              </a:ext>
            </a:extLst>
          </p:cNvPr>
          <p:cNvSpPr txBox="1"/>
          <p:nvPr/>
        </p:nvSpPr>
        <p:spPr>
          <a:xfrm>
            <a:off x="899076" y="2649970"/>
            <a:ext cx="1022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完全风化</a:t>
            </a:r>
            <a:endParaRPr lang="en-AU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7B8CD2-10B7-0B09-F322-C4982E0EE78B}"/>
              </a:ext>
            </a:extLst>
          </p:cNvPr>
          <p:cNvSpPr txBox="1"/>
          <p:nvPr/>
        </p:nvSpPr>
        <p:spPr>
          <a:xfrm>
            <a:off x="899076" y="2868080"/>
            <a:ext cx="1022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中等风化</a:t>
            </a:r>
            <a:endParaRPr lang="en-AU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4F5F41-7DDF-1E13-C485-5779D20FE4AB}"/>
              </a:ext>
            </a:extLst>
          </p:cNvPr>
          <p:cNvSpPr txBox="1"/>
          <p:nvPr/>
        </p:nvSpPr>
        <p:spPr>
          <a:xfrm>
            <a:off x="899075" y="3086190"/>
            <a:ext cx="1022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未风化</a:t>
            </a:r>
            <a:endParaRPr lang="en-AU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6E2356-6E76-84C2-F324-65FE5EB6A4E3}"/>
              </a:ext>
            </a:extLst>
          </p:cNvPr>
          <p:cNvSpPr txBox="1"/>
          <p:nvPr/>
        </p:nvSpPr>
        <p:spPr>
          <a:xfrm>
            <a:off x="3734119" y="1836598"/>
            <a:ext cx="1022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50000"/>
                  </a:schemeClr>
                </a:solidFill>
              </a:rPr>
              <a:t>最大角度</a:t>
            </a:r>
            <a:endParaRPr lang="en-AU" sz="1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FB76CA-17F3-43D6-2747-136FB5078FB0}"/>
              </a:ext>
            </a:extLst>
          </p:cNvPr>
          <p:cNvSpPr txBox="1"/>
          <p:nvPr/>
        </p:nvSpPr>
        <p:spPr>
          <a:xfrm>
            <a:off x="4522521" y="1836598"/>
            <a:ext cx="1022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50000"/>
                  </a:schemeClr>
                </a:solidFill>
              </a:rPr>
              <a:t>阶梯高度</a:t>
            </a:r>
            <a:endParaRPr lang="en-AU" sz="1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614021-812C-ACF8-4876-78855CCD0474}"/>
              </a:ext>
            </a:extLst>
          </p:cNvPr>
          <p:cNvSpPr txBox="1"/>
          <p:nvPr/>
        </p:nvSpPr>
        <p:spPr>
          <a:xfrm>
            <a:off x="5338585" y="1836598"/>
            <a:ext cx="1022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50000"/>
                  </a:schemeClr>
                </a:solidFill>
              </a:rPr>
              <a:t>阶梯宽度</a:t>
            </a:r>
            <a:endParaRPr lang="en-AU" sz="1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F40B6-5FE9-9E01-6350-8A11E8F1E97A}"/>
              </a:ext>
            </a:extLst>
          </p:cNvPr>
          <p:cNvSpPr txBox="1"/>
          <p:nvPr/>
        </p:nvSpPr>
        <p:spPr>
          <a:xfrm>
            <a:off x="6040463" y="1843117"/>
            <a:ext cx="1207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50000"/>
                  </a:schemeClr>
                </a:solidFill>
              </a:rPr>
              <a:t>最大道路间距高度</a:t>
            </a:r>
            <a:endParaRPr lang="en-AU" sz="1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29BB3D-6F7F-4255-5C97-3695D916CFFF}"/>
              </a:ext>
            </a:extLst>
          </p:cNvPr>
          <p:cNvSpPr txBox="1"/>
          <p:nvPr/>
        </p:nvSpPr>
        <p:spPr>
          <a:xfrm>
            <a:off x="7178335" y="1843117"/>
            <a:ext cx="1207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50000"/>
                  </a:schemeClr>
                </a:solidFill>
              </a:rPr>
              <a:t>最大道路间距角度</a:t>
            </a:r>
            <a:endParaRPr lang="en-AU" sz="1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67C99A-8579-4C11-C568-3285EDCA12BD}"/>
              </a:ext>
            </a:extLst>
          </p:cNvPr>
          <p:cNvSpPr txBox="1"/>
          <p:nvPr/>
        </p:nvSpPr>
        <p:spPr>
          <a:xfrm>
            <a:off x="1240784" y="3692331"/>
            <a:ext cx="6262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如道路高度间距超过</a:t>
            </a:r>
            <a:r>
              <a:rPr lang="en-AU" altLang="zh-CN" sz="1200" dirty="0"/>
              <a:t>80m</a:t>
            </a:r>
            <a:r>
              <a:rPr lang="zh-CN" altLang="en-US" sz="1200" dirty="0"/>
              <a:t>，需要在这两个道路之间加入</a:t>
            </a:r>
            <a:r>
              <a:rPr lang="en-AU" altLang="zh-CN" sz="1200" dirty="0"/>
              <a:t>15</a:t>
            </a:r>
            <a:r>
              <a:rPr lang="en-US" altLang="zh-CN" sz="1200" dirty="0"/>
              <a:t>m</a:t>
            </a:r>
            <a:r>
              <a:rPr lang="zh-CN" altLang="en-US" sz="1200" dirty="0"/>
              <a:t>宽的岩土安全阶梯。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872524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BC3431-D0FB-4D93-9350-E37058201B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999" y="996080"/>
            <a:ext cx="8166679" cy="3744000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AU" sz="1400" dirty="0">
              <a:solidFill>
                <a:srgbClr val="42245E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AU" sz="1000" dirty="0">
              <a:solidFill>
                <a:srgbClr val="42245E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assumptions continued</a:t>
            </a:r>
            <a:r>
              <a:rPr lang="zh-CN" altLang="en-US" dirty="0"/>
              <a:t>项目假设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302921" y="996080"/>
            <a:ext cx="8166679" cy="3744000"/>
          </a:xfrm>
          <a:prstGeom prst="rect">
            <a:avLst/>
          </a:prstGeom>
        </p:spPr>
        <p:txBody>
          <a:bodyPr vert="horz" lIns="91435" tIns="45718" rIns="91435" bIns="45718" rtlCol="0">
            <a:normAutofit lnSpcReduction="10000"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Processing Assumptions:</a:t>
            </a:r>
            <a:r>
              <a:rPr lang="zh-CN" alt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选矿假设</a:t>
            </a:r>
            <a:endParaRPr lang="en-US" sz="1400" b="1" u="sng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Base scenario: Conventional magnetite processing plant per 2013 study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。基础方案：常规磁铁矿选厂根据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2013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年的研究报告。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Operating Cost: A$15/tonne ore feed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。运营成本：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15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吨矿石。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Basis: 2013 study had 13.0 Mtpa ore feed producing 5 Mtpa concentrate for estimated A$20/tonne concentrate, which equating to A$7.7/</a:t>
            </a:r>
            <a:r>
              <a:rPr lang="en-US" sz="12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tonne</a:t>
            </a: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feed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2013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年的研究报告显示每年选矿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1300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万吨，能产出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500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万吨精矿。预计成本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20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吨精矿，或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7.7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吨矿石。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In 10 years, cost has likely doubled. Hence A$15/t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10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年后，根据通胀，选矿成本翻倍，为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15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吨矿石。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Assumed plant nameplate capacity: 7 Mtpa concentrate.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假设选厂额定生产率：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700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万吨精矿（根据客户要求由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500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万吨提高至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700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万吨）。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Process recovery:  Feed tonnes multiplied by DTR multiplied by 0.97 = concentrate </a:t>
            </a:r>
            <a:r>
              <a:rPr lang="en-US" sz="14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tonnes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。选矿回收率：选矿吨数 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x </a:t>
            </a:r>
            <a:r>
              <a:rPr lang="en-US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DTR 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（</a:t>
            </a:r>
            <a:r>
              <a:rPr lang="zh-CN" altLang="en-US" sz="1100" b="0" i="0" dirty="0">
                <a:solidFill>
                  <a:srgbClr val="040C28"/>
                </a:solidFill>
                <a:effectLst/>
                <a:latin typeface="Google Sans"/>
              </a:rPr>
              <a:t>戴维斯管回收率）</a:t>
            </a:r>
            <a:r>
              <a:rPr lang="en-US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x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AU" altLang="zh-CN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97%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0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BC3431-D0FB-4D93-9350-E37058201B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999" y="996080"/>
            <a:ext cx="8166679" cy="3744000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AU" sz="1400" dirty="0">
              <a:solidFill>
                <a:srgbClr val="42245E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AU" sz="1000" dirty="0">
              <a:solidFill>
                <a:srgbClr val="42245E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assumptions continued </a:t>
            </a:r>
            <a:r>
              <a:rPr lang="zh-CN" altLang="en-US" dirty="0"/>
              <a:t>项目假设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302921" y="1056042"/>
            <a:ext cx="8243479" cy="301915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Process Plant to Market Assumptions:</a:t>
            </a:r>
            <a:r>
              <a:rPr lang="zh-CN" alt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选厂</a:t>
            </a:r>
            <a:r>
              <a:rPr lang="en-AU" altLang="zh-CN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-</a:t>
            </a:r>
            <a:r>
              <a:rPr lang="zh-CN" alt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市场假设</a:t>
            </a:r>
            <a:endParaRPr lang="en-US" sz="1400" b="1" u="sng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Base scenario: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基准案例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concentrate from plant loaded into road trains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Road trains haul to rail loading facility (siding)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。精矿由卡车从选厂运送至铁路装载点。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2" algn="just">
              <a:lnSpc>
                <a:spcPct val="120000"/>
              </a:lnSpc>
              <a:spcAft>
                <a:spcPts val="600"/>
              </a:spcAft>
            </a:pPr>
            <a:r>
              <a:rPr 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At a certain project throughput and project duration, the capital cost of constructing a rail spur from the plant direct to the existing rail corridor would be justified. </a:t>
            </a:r>
            <a:r>
              <a:rPr lang="zh-CN" altLang="en-US" sz="10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在选厂吞吐量达到一定数量后，建造一条由选厂直通现有铁路系统的火车铁轨的资本投入是合理的。</a:t>
            </a:r>
            <a:endParaRPr lang="en-US" sz="10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Rail haulage in wagons to port facility.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铁路运输至港口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Transfer into ship at port facility.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在港口装船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Transhipment on water into bulk carrier.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转船至散货船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91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4855D-23CF-4F59-9BFA-7B414580B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A012-78BE-49E5-896E-D4701C5CBE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42245E"/>
                </a:solidFill>
                <a:effectLst/>
                <a:uLnTx/>
                <a:uFillTx/>
                <a:latin typeface="Share Tech Mono" panose="020B0509050000020004" pitchFamily="49" charset="0"/>
                <a:ea typeface="+mn-ea"/>
                <a:cs typeface="Arial" pitchFamily="34" charset="0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42245E"/>
              </a:solidFill>
              <a:effectLst/>
              <a:uLnTx/>
              <a:uFillTx/>
              <a:latin typeface="Share Tech Mono" panose="020B0509050000020004" pitchFamily="49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BC3431-D0FB-4D93-9350-E37058201B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999" y="996080"/>
            <a:ext cx="8166679" cy="3744000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AutoNum type="arabicPeriod" startAt="7"/>
            </a:pPr>
            <a:endParaRPr lang="en-AU" sz="1400" dirty="0">
              <a:solidFill>
                <a:srgbClr val="42245E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AU" sz="1000" dirty="0">
              <a:solidFill>
                <a:srgbClr val="42245E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A231517-8260-435C-AD7C-D0E9DA4E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assumptions continued</a:t>
            </a:r>
            <a:r>
              <a:rPr lang="zh-CN" altLang="en-US" dirty="0"/>
              <a:t>项目假设</a:t>
            </a:r>
            <a:endParaRPr lang="en-AU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6DF6D79-953C-CC32-8B09-D136C5231BE7}"/>
              </a:ext>
            </a:extLst>
          </p:cNvPr>
          <p:cNvSpPr txBox="1">
            <a:spLocks/>
          </p:cNvSpPr>
          <p:nvPr/>
        </p:nvSpPr>
        <p:spPr>
          <a:xfrm>
            <a:off x="302921" y="1056042"/>
            <a:ext cx="8243479" cy="3019158"/>
          </a:xfrm>
          <a:prstGeom prst="rect">
            <a:avLst/>
          </a:prstGeom>
        </p:spPr>
        <p:txBody>
          <a:bodyPr vert="horz" lIns="91435" tIns="45718" rIns="91435" bIns="45718" rtlCol="0">
            <a:normAutofit fontScale="92500" lnSpcReduction="20000"/>
          </a:bodyPr>
          <a:lstStyle>
            <a:lvl1pPr marL="379674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1pPr>
            <a:lvl2pPr marL="759348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2pPr>
            <a:lvl3pPr marL="1139022" indent="-379674" algn="l" defTabSz="914353" rtl="0" eaLnBrk="1" latinLnBrk="0" hangingPunct="1">
              <a:spcBef>
                <a:spcPts val="0"/>
              </a:spcBef>
              <a:spcAft>
                <a:spcPts val="1406"/>
              </a:spcAft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itchFamily="34" charset="0"/>
              </a:defRPr>
            </a:lvl3pPr>
            <a:lvl4pPr marL="1011251" indent="-254487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59041" indent="-247790" algn="l" defTabSz="914353" rtl="0" eaLnBrk="1" latinLnBrk="0" hangingPunct="1">
              <a:spcBef>
                <a:spcPts val="0"/>
              </a:spcBef>
              <a:spcAft>
                <a:spcPts val="1055"/>
              </a:spcAft>
              <a:buFont typeface="Arial" pitchFamily="34" charset="0"/>
              <a:buChar char="»"/>
              <a:defRPr sz="1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Process Plant to Market Assumptions:</a:t>
            </a:r>
            <a:r>
              <a:rPr lang="zh-CN" alt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选厂</a:t>
            </a:r>
            <a:r>
              <a:rPr lang="en-AU" altLang="zh-CN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-</a:t>
            </a:r>
            <a:r>
              <a:rPr lang="zh-CN" altLang="en-US" sz="1400" b="1" u="sng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市场假设</a:t>
            </a:r>
            <a:endParaRPr lang="en-US" sz="1400" b="1" u="sng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Base scenario:</a:t>
            </a:r>
            <a:r>
              <a:rPr lang="zh-CN" altLang="en-US" sz="14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基准案例</a:t>
            </a:r>
            <a:endParaRPr lang="en-US" sz="14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Rail: A$25/</a:t>
            </a:r>
            <a:r>
              <a:rPr lang="en-US" sz="12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tonne</a:t>
            </a: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concentrate   (based on scaling A$15/t cost for another project with 200km distance to 500km)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。铁路运输：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25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吨精矿（根据其他相似项目的估算成本。项目距离最近铁路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200-500</a:t>
            </a:r>
            <a:r>
              <a:rPr lang="en-US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km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）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Port handling: A$6.50 /</a:t>
            </a:r>
            <a:r>
              <a:rPr lang="en-US" sz="12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tonne</a:t>
            </a: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concentrate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。港口装卸：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6.5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吨精矿。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Sea Freight: A$13.50 /</a:t>
            </a:r>
            <a:r>
              <a:rPr lang="en-US" sz="12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tonne</a:t>
            </a: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concentrate   (this assumes </a:t>
            </a:r>
            <a:r>
              <a:rPr lang="en-US" sz="12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transhipment</a:t>
            </a: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)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。海运：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13.5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吨精矿 （包含转船）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Aft>
                <a:spcPts val="600"/>
              </a:spcAft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Total: 45/</a:t>
            </a:r>
            <a:r>
              <a:rPr lang="en-US" sz="12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tonne</a:t>
            </a: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concentrate. 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总计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45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吨精矿。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79674" lvl="1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Royalties: 5% State SA Govt Royalty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5%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南澳政府开采使用费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79674" lvl="1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	  0.75% Native Title (assumption) 0.75%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原住民开采使用费（假设）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79674" lvl="1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	Total: 5.75% of Mine Gate  9.95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。总计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5.75%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，或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9.95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吨精矿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79674" lvl="1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	??? Any others that we should be aware of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。根据客户会议，还有农场主使用费还未谈妥。现不予计算。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79674" lvl="1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Combined selling cost: A$55/</a:t>
            </a:r>
            <a:r>
              <a:rPr lang="en-US" sz="1200" b="1" dirty="0" err="1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tonne</a:t>
            </a:r>
            <a:r>
              <a:rPr 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 concentrate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。总计销售成本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55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澳元</a:t>
            </a:r>
            <a:r>
              <a:rPr lang="en-AU" altLang="zh-CN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/</a:t>
            </a:r>
            <a:r>
              <a:rPr lang="zh-CN" altLang="en-US" sz="1200" b="1" dirty="0">
                <a:solidFill>
                  <a:srgbClr val="42245E"/>
                </a:solidFill>
                <a:latin typeface="+mn-lt"/>
                <a:cs typeface="Times New Roman" panose="02020603050405020304" pitchFamily="18" charset="0"/>
              </a:rPr>
              <a:t>吨精矿。</a:t>
            </a:r>
            <a:endParaRPr lang="en-US" sz="1200" b="1" dirty="0">
              <a:solidFill>
                <a:srgbClr val="42245E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AutoNum type="arabicPeriod" startAt="7"/>
            </a:pPr>
            <a:endParaRPr lang="en-AU" sz="1400" dirty="0">
              <a:solidFill>
                <a:srgbClr val="42245E"/>
              </a:solidFill>
              <a:latin typeface="+mn-lt"/>
              <a:ea typeface="Calibri" panose="020F0502020204030204" pitchFamily="34" charset="0"/>
            </a:endParaRPr>
          </a:p>
          <a:p>
            <a:pPr marL="0" indent="0" algn="just">
              <a:spcAft>
                <a:spcPts val="1200"/>
              </a:spcAft>
              <a:buFont typeface="Wingdings" panose="05000000000000000000" pitchFamily="2" charset="2"/>
              <a:buNone/>
            </a:pPr>
            <a:endParaRPr lang="en-AU" sz="1000" dirty="0">
              <a:solidFill>
                <a:srgbClr val="42245E"/>
              </a:solidFill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endParaRPr lang="en-AU" sz="1100" dirty="0">
              <a:solidFill>
                <a:srgbClr val="4224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39884"/>
      </p:ext>
    </p:extLst>
  </p:cSld>
  <p:clrMapOvr>
    <a:masterClrMapping/>
  </p:clrMapOvr>
</p:sld>
</file>

<file path=ppt/theme/theme1.xml><?xml version="1.0" encoding="utf-8"?>
<a:theme xmlns:a="http://schemas.openxmlformats.org/drawingml/2006/main" name="1_AMC 2018">
  <a:themeElements>
    <a:clrScheme name="Custom 3">
      <a:dk1>
        <a:srgbClr val="42245E"/>
      </a:dk1>
      <a:lt1>
        <a:srgbClr val="EDF0F0"/>
      </a:lt1>
      <a:dk2>
        <a:srgbClr val="42245E"/>
      </a:dk2>
      <a:lt2>
        <a:srgbClr val="EDF0F0"/>
      </a:lt2>
      <a:accent1>
        <a:srgbClr val="4FC4CA"/>
      </a:accent1>
      <a:accent2>
        <a:srgbClr val="20686B"/>
      </a:accent2>
      <a:accent3>
        <a:srgbClr val="666666"/>
      </a:accent3>
      <a:accent4>
        <a:srgbClr val="999999"/>
      </a:accent4>
      <a:accent5>
        <a:srgbClr val="CCCCCC"/>
      </a:accent5>
      <a:accent6>
        <a:srgbClr val="F2F2F2"/>
      </a:accent6>
      <a:hlink>
        <a:srgbClr val="4FC4CA"/>
      </a:hlink>
      <a:folHlink>
        <a:srgbClr val="99999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576F2241-2F22-4F96-9DE9-7A787B4D16D3}" vid="{9957F95B-3E16-4D4A-A2C2-687F051411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9952D62E89884FA4D26054D65232E7" ma:contentTypeVersion="4" ma:contentTypeDescription="Create a new document." ma:contentTypeScope="" ma:versionID="74f2807126357a2e47a87f3501cd7ec7">
  <xsd:schema xmlns:xsd="http://www.w3.org/2001/XMLSchema" xmlns:xs="http://www.w3.org/2001/XMLSchema" xmlns:p="http://schemas.microsoft.com/office/2006/metadata/properties" xmlns:ns2="a09e278e-a8a9-4fe0-920b-c02d8deecd26" xmlns:ns3="0cd6fd82-5a03-4217-bb25-d7a98ec9f6a2" targetNamespace="http://schemas.microsoft.com/office/2006/metadata/properties" ma:root="true" ma:fieldsID="30c81e1a2713bf94b53d4518b6a2f704" ns2:_="" ns3:_="">
    <xsd:import namespace="a09e278e-a8a9-4fe0-920b-c02d8deecd26"/>
    <xsd:import namespace="0cd6fd82-5a03-4217-bb25-d7a98ec9f6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9e278e-a8a9-4fe0-920b-c02d8deecd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d6fd82-5a03-4217-bb25-d7a98ec9f6a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75E565-0053-4B0B-ACCB-75025C51035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9195E85-D28D-418B-B151-530279115A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9e278e-a8a9-4fe0-920b-c02d8deecd26"/>
    <ds:schemaRef ds:uri="0cd6fd82-5a03-4217-bb25-d7a98ec9f6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79144E-0320-4FAA-8749-D8486EFA92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7116</TotalTime>
  <Words>1888</Words>
  <Application>Microsoft Macintosh PowerPoint</Application>
  <PresentationFormat>全屏显示(16:9)</PresentationFormat>
  <Paragraphs>320</Paragraphs>
  <Slides>18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Google Sans</vt:lpstr>
      <vt:lpstr>Share Tech Mono</vt:lpstr>
      <vt:lpstr>Arial</vt:lpstr>
      <vt:lpstr>Calibri</vt:lpstr>
      <vt:lpstr>Century Gothic</vt:lpstr>
      <vt:lpstr>Verdana</vt:lpstr>
      <vt:lpstr>Wingdings</vt:lpstr>
      <vt:lpstr>1_AMC 2018</vt:lpstr>
      <vt:lpstr>Worksheet</vt:lpstr>
      <vt:lpstr>Giffen Well – Mining Study Giffen Well – 采矿报告阶段1</vt:lpstr>
      <vt:lpstr>Project assumptions项目假设</vt:lpstr>
      <vt:lpstr>Mining Fleet采矿设备</vt:lpstr>
      <vt:lpstr>Mining Fleet采矿设备</vt:lpstr>
      <vt:lpstr>Mining Fleet采矿设备</vt:lpstr>
      <vt:lpstr>Geotechnical Analysis岩土工程分析</vt:lpstr>
      <vt:lpstr>Project assumptions continued项目假设</vt:lpstr>
      <vt:lpstr>Project assumptions continued 项目假设</vt:lpstr>
      <vt:lpstr>Project assumptions continued项目假设</vt:lpstr>
      <vt:lpstr>Project assumptions continued</vt:lpstr>
      <vt:lpstr>Project assumptions continued项目假设</vt:lpstr>
      <vt:lpstr>Project assumptions continued</vt:lpstr>
      <vt:lpstr>Split of operating costs</vt:lpstr>
      <vt:lpstr>Split of operating costs各方案运营成本构成</vt:lpstr>
      <vt:lpstr>Final pit – Considering known Indicated Resource最终露天矿坑（控制资源量）</vt:lpstr>
      <vt:lpstr>High 1st pass concept schedule</vt:lpstr>
      <vt:lpstr>High 1st pass concept schedule</vt:lpstr>
      <vt:lpstr>High 1st pass concept schedule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Felicia Mackenzie</dc:creator>
  <cp:lastModifiedBy>max.wu@maosenmining.com</cp:lastModifiedBy>
  <cp:revision>340</cp:revision>
  <dcterms:created xsi:type="dcterms:W3CDTF">2020-06-26T06:15:28Z</dcterms:created>
  <dcterms:modified xsi:type="dcterms:W3CDTF">2023-04-17T04:34:59Z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0x010100399952D62E89884FA4D26054D65232E7</vt:lpwstr>
  </property>
</Properties>
</file>